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75" r:id="rId2"/>
    <p:sldId id="276" r:id="rId3"/>
    <p:sldId id="278" r:id="rId4"/>
    <p:sldId id="279" r:id="rId5"/>
    <p:sldId id="280" r:id="rId6"/>
    <p:sldId id="277" r:id="rId7"/>
    <p:sldId id="281" r:id="rId8"/>
    <p:sldId id="283" r:id="rId9"/>
    <p:sldId id="282" r:id="rId10"/>
    <p:sldId id="284" r:id="rId1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4"/>
    <a:srgbClr val="00A2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79" autoAdjust="0"/>
    <p:restoredTop sz="94660"/>
  </p:normalViewPr>
  <p:slideViewPr>
    <p:cSldViewPr snapToGrid="0">
      <p:cViewPr varScale="1">
        <p:scale>
          <a:sx n="61" d="100"/>
          <a:sy n="61" d="100"/>
        </p:scale>
        <p:origin x="7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DAF584-A69A-4B66-B313-0E848BAF0069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AEACC-169F-40D6-8BC6-B02C3FEA8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87923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4E904-EC69-49AA-8400-44B66BE3A0D3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52BBD0-87DD-481C-8F3A-505CD8E01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06117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Complex speed sounds chart on display. 140 different letter combinations – the same phoneme</a:t>
            </a:r>
            <a:r>
              <a:rPr lang="en-GB" baseline="0" dirty="0" smtClean="0"/>
              <a:t> can be represented in different ways.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9056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We will make this PowerPoint</a:t>
            </a:r>
            <a:r>
              <a:rPr lang="en-GB" baseline="0" dirty="0" smtClean="0"/>
              <a:t> available on the school website.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2609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226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207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137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930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514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524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43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064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798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046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291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5B4E85-A7DD-4392-A998-2C5271D0B2F8}" type="datetimeFigureOut">
              <a:rPr lang="en-GB" smtClean="0"/>
              <a:t>30/01/2017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F327D-FCB8-4D6A-8713-CDA687838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527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resources/parent-tutorial-phonics-screening-check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oxfordowl.co.uk/home/reading-owl/expert-help/home/reading-site/expert-help/phonics-made-easy" TargetMode="External"/><Relationship Id="rId4" Type="http://schemas.openxmlformats.org/officeDocument/2006/relationships/hyperlink" Target="http://www.phonicsplay.co.uk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03102" y="2001005"/>
            <a:ext cx="1163391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 </a:t>
            </a:r>
            <a:r>
              <a:rPr lang="en-GB" sz="5400" dirty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G</a:t>
            </a:r>
            <a:r>
              <a:rPr lang="en-GB" sz="54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uide for Parents</a:t>
            </a:r>
          </a:p>
          <a:p>
            <a:pPr algn="ctr"/>
            <a:r>
              <a:rPr lang="en-GB" sz="54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Year 1 Phonics Screening Check</a:t>
            </a:r>
          </a:p>
          <a:p>
            <a:pPr algn="ctr"/>
            <a:endParaRPr lang="en-GB" sz="2000" dirty="0" smtClean="0">
              <a:solidFill>
                <a:srgbClr val="00A249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000" dirty="0" smtClean="0">
              <a:solidFill>
                <a:srgbClr val="00A249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54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Thursday, 2</a:t>
            </a:r>
            <a:r>
              <a:rPr lang="en-GB" sz="5400" baseline="300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nd</a:t>
            </a:r>
            <a:r>
              <a:rPr lang="en-GB" sz="54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February 2017</a:t>
            </a:r>
            <a:endParaRPr lang="en-GB" sz="5400" dirty="0" smtClean="0">
              <a:solidFill>
                <a:srgbClr val="00A249"/>
              </a:solidFill>
              <a:latin typeface="Century Gothic" panose="020B0502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New Darellsmall colour no writi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98" y="105728"/>
            <a:ext cx="1580701" cy="150682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-26572" y="5853238"/>
            <a:ext cx="12093261" cy="10710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GB" sz="2400" dirty="0" smtClean="0">
              <a:latin typeface="Century Gothic" panose="020B0502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lvl="0"/>
            <a:endParaRPr lang="en-GB" sz="2400" dirty="0" smtClean="0">
              <a:latin typeface="Century Gothic" panose="020B0502020202020204" pitchFamily="34" charset="0"/>
            </a:endParaRPr>
          </a:p>
          <a:p>
            <a:endParaRPr lang="en-GB" sz="2400" dirty="0"/>
          </a:p>
          <a:p>
            <a:pPr lvl="0"/>
            <a:endParaRPr lang="en-GB" altLang="en-US" sz="2400" b="1" dirty="0" smtClean="0">
              <a:solidFill>
                <a:srgbClr val="009644"/>
              </a:solidFill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1"/>
            <a:endParaRPr lang="en-GB" altLang="en-US" sz="2000" b="1" dirty="0" smtClean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1"/>
            <a:endParaRPr lang="en-GB" altLang="en-US" sz="2000" b="1" dirty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1"/>
            <a:endParaRPr lang="en-GB" altLang="en-US" sz="2000" b="1" dirty="0" smtClean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1"/>
            <a:endParaRPr lang="en-GB" altLang="en-US" sz="2000" b="1" dirty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1"/>
            <a:endParaRPr lang="en-GB" altLang="en-US" sz="2000" b="1" dirty="0" smtClean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1"/>
            <a:endParaRPr lang="en-GB" altLang="en-US" sz="2000" b="1" dirty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1"/>
            <a:endParaRPr lang="en-GB" altLang="en-US" sz="2000" b="1" dirty="0" smtClean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1"/>
            <a:endParaRPr lang="en-GB" altLang="en-US" sz="2000" b="1" dirty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1"/>
            <a:endParaRPr lang="en-GB" altLang="en-US" sz="2000" b="1" dirty="0" smtClean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0"/>
            <a:endParaRPr lang="en-GB" altLang="en-US" sz="2000" b="1" dirty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0"/>
            <a:r>
              <a:rPr lang="en-GB" altLang="en-US" sz="3200" dirty="0">
                <a:latin typeface="Arial Rounded MT Bold" panose="020F0704030504030204" pitchFamily="34" charset="0"/>
                <a:ea typeface="ＭＳ Ｐゴシック" panose="020B0600070205080204" pitchFamily="34" charset="-128"/>
              </a:rPr>
              <a:t/>
            </a:r>
            <a:br>
              <a:rPr lang="en-GB" altLang="en-US" sz="3200" dirty="0">
                <a:latin typeface="Arial Rounded MT Bold" panose="020F0704030504030204" pitchFamily="34" charset="0"/>
                <a:ea typeface="ＭＳ Ｐゴシック" panose="020B0600070205080204" pitchFamily="34" charset="-128"/>
              </a:rPr>
            </a:br>
            <a:endParaRPr lang="en-GB" altLang="en-US" sz="3200" dirty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0" algn="ctr"/>
            <a:endParaRPr lang="en-GB" altLang="en-US" sz="3200" dirty="0" smtClean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0" algn="ctr"/>
            <a:endParaRPr lang="en-GB" altLang="en-US" sz="3200" dirty="0" smtClean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0" algn="ctr"/>
            <a:endParaRPr lang="en-GB" altLang="en-US" sz="3200" dirty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0" algn="ctr"/>
            <a:endParaRPr lang="en-GB" altLang="en-US" sz="3200" dirty="0" smtClean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0" algn="ctr"/>
            <a:endParaRPr lang="en-GB" altLang="en-US" sz="3200" dirty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0" algn="ctr"/>
            <a:endParaRPr lang="en-GB" altLang="en-US" sz="3200" dirty="0" smtClean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0" algn="ctr"/>
            <a:endParaRPr lang="en-GB" altLang="en-US" sz="3200" dirty="0">
              <a:latin typeface="Arial Rounded MT Bold" panose="020F0704030504030204" pitchFamily="34" charset="0"/>
              <a:ea typeface="ＭＳ Ｐゴシック" panose="020B0600070205080204" pitchFamily="34" charset="-128"/>
            </a:endParaRPr>
          </a:p>
          <a:p>
            <a:pPr lvl="0" algn="ctr"/>
            <a:r>
              <a:rPr lang="en-GB" altLang="en-US" sz="3200" dirty="0">
                <a:latin typeface="Arial Rounded MT Bold" panose="020F0704030504030204" pitchFamily="34" charset="0"/>
                <a:ea typeface="ＭＳ Ｐゴシック" panose="020B0600070205080204" pitchFamily="34" charset="-128"/>
              </a:rPr>
              <a:t/>
            </a:r>
            <a:br>
              <a:rPr lang="en-GB" altLang="en-US" sz="3200" dirty="0">
                <a:latin typeface="Arial Rounded MT Bold" panose="020F0704030504030204" pitchFamily="34" charset="0"/>
                <a:ea typeface="ＭＳ Ｐゴシック" panose="020B0600070205080204" pitchFamily="34" charset="-128"/>
              </a:rPr>
            </a:br>
            <a:endParaRPr lang="en-GB" sz="3200" dirty="0">
              <a:latin typeface="Arial Rounded MT Bold" panose="020F070403050403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70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6164" y="0"/>
            <a:ext cx="116339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Aims</a:t>
            </a:r>
            <a:endParaRPr lang="en-GB" sz="5400" dirty="0">
              <a:solidFill>
                <a:srgbClr val="00A249"/>
              </a:solidFill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New Darellsmall colour no writi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98" y="105728"/>
            <a:ext cx="1580701" cy="150682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266163" y="1884952"/>
            <a:ext cx="1163391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latin typeface="Century Gothic" panose="020B0502020202020204" pitchFamily="34" charset="0"/>
              </a:rPr>
              <a:t>To understand what the Y1 Phonics Screening </a:t>
            </a:r>
            <a:r>
              <a:rPr lang="en-GB" sz="3600" dirty="0" smtClean="0">
                <a:latin typeface="Century Gothic" panose="020B0502020202020204" pitchFamily="34" charset="0"/>
              </a:rPr>
              <a:t>Check is all about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sz="3600" dirty="0" smtClean="0"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3600" dirty="0" smtClean="0">
                <a:latin typeface="Century Gothic" panose="020B0502020202020204" pitchFamily="34" charset="0"/>
              </a:rPr>
              <a:t>How we are supporting your children</a:t>
            </a:r>
          </a:p>
          <a:p>
            <a:pPr>
              <a:defRPr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3600" dirty="0" smtClean="0">
                <a:latin typeface="Century Gothic" panose="020B0502020202020204" pitchFamily="34" charset="0"/>
              </a:rPr>
              <a:t>How you as parents/ families can help</a:t>
            </a:r>
          </a:p>
          <a:p>
            <a:pPr>
              <a:defRPr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3600" dirty="0" smtClean="0">
                <a:latin typeface="Century Gothic" panose="020B0502020202020204" pitchFamily="34" charset="0"/>
              </a:rPr>
              <a:t>To </a:t>
            </a:r>
            <a:r>
              <a:rPr lang="en-GB" sz="3600" dirty="0">
                <a:latin typeface="Century Gothic" panose="020B0502020202020204" pitchFamily="34" charset="0"/>
              </a:rPr>
              <a:t>answer any of your</a:t>
            </a:r>
            <a:r>
              <a:rPr lang="en-GB" sz="3600" i="1" dirty="0">
                <a:latin typeface="Century Gothic" panose="020B0502020202020204" pitchFamily="34" charset="0"/>
              </a:rPr>
              <a:t> questions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61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75270" y="52864"/>
            <a:ext cx="116339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What is  phonics?</a:t>
            </a:r>
            <a:endParaRPr lang="en-GB" sz="5400" dirty="0">
              <a:solidFill>
                <a:srgbClr val="00A249"/>
              </a:solidFill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New Darellsmall colour no writi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98" y="105728"/>
            <a:ext cx="1580701" cy="150682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268014" y="1781503"/>
            <a:ext cx="1163495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  <a:buFontTx/>
              <a:buChar char="•"/>
            </a:pPr>
            <a:r>
              <a:rPr lang="en-GB" sz="3600" dirty="0">
                <a:latin typeface="Century Gothic" panose="020B0502020202020204" pitchFamily="34" charset="0"/>
              </a:rPr>
              <a:t>Children are taught to read by breaking down words into separate sounds or ‘phonemes’ (segmenting). They are then taught how to blend these sounds together to read the whole </a:t>
            </a:r>
            <a:r>
              <a:rPr lang="en-GB" sz="3600" dirty="0" smtClean="0">
                <a:latin typeface="Century Gothic" panose="020B0502020202020204" pitchFamily="34" charset="0"/>
              </a:rPr>
              <a:t>word. </a:t>
            </a:r>
            <a:endParaRPr lang="en-GB" sz="3600" dirty="0">
              <a:latin typeface="Century Gothic" panose="020B0502020202020204" pitchFamily="34" charset="0"/>
            </a:endParaRPr>
          </a:p>
          <a:p>
            <a:pPr lvl="0" algn="just">
              <a:spcBef>
                <a:spcPct val="50000"/>
              </a:spcBef>
              <a:buFontTx/>
              <a:buChar char="•"/>
            </a:pPr>
            <a:r>
              <a:rPr lang="en-GB" sz="36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There are 44 sounds. These are shown on the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complex speed sounds </a:t>
            </a:r>
            <a:r>
              <a:rPr lang="en-GB" sz="36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chart. </a:t>
            </a:r>
            <a:endParaRPr lang="en-GB" sz="36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just">
              <a:spcBef>
                <a:spcPct val="50000"/>
              </a:spcBef>
              <a:buFontTx/>
              <a:buChar char="•"/>
            </a:pPr>
            <a:r>
              <a:rPr lang="en-GB" sz="3600" dirty="0">
                <a:latin typeface="Century Gothic" panose="020B0502020202020204" pitchFamily="34" charset="0"/>
              </a:rPr>
              <a:t>Children are encouraged to use these sounds to read, spell and write in other </a:t>
            </a:r>
            <a:r>
              <a:rPr lang="en-GB" sz="3600" dirty="0" smtClean="0">
                <a:latin typeface="Century Gothic" panose="020B0502020202020204" pitchFamily="34" charset="0"/>
              </a:rPr>
              <a:t>lessons.</a:t>
            </a:r>
            <a:endParaRPr lang="en-GB" sz="3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06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86" y="251773"/>
            <a:ext cx="1163391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What is  the Phonics Screening Check?</a:t>
            </a:r>
            <a:endParaRPr lang="en-GB" sz="4500" dirty="0">
              <a:solidFill>
                <a:srgbClr val="00A249"/>
              </a:solidFill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New Darellsmall colour no writi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0400" y="5166278"/>
            <a:ext cx="1580701" cy="150682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56149" y="1258945"/>
            <a:ext cx="116349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Children in Year 1 throughout the country will be taking part in the phonics screening check during the week commencing 12</a:t>
            </a:r>
            <a:r>
              <a:rPr lang="en-GB" sz="2800" baseline="30000" dirty="0" smtClean="0">
                <a:latin typeface="Century Gothic" panose="020B0502020202020204" pitchFamily="34" charset="0"/>
              </a:rPr>
              <a:t>th</a:t>
            </a:r>
            <a:r>
              <a:rPr lang="en-GB" sz="2800" dirty="0" smtClean="0">
                <a:latin typeface="Century Gothic" panose="020B0502020202020204" pitchFamily="34" charset="0"/>
              </a:rPr>
              <a:t> June 2017. </a:t>
            </a:r>
            <a:endParaRPr lang="en-GB" sz="2800" dirty="0">
              <a:latin typeface="Century Gothic" panose="020B0502020202020204" pitchFamily="34" charset="0"/>
            </a:endParaRP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Children in Year 2 will also take the check if they did not achieve the required standard when in Year 1 or have not taken the test before. 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The check is very similar to tasks children already complete in phonics lessons. 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6" name="Picture 2" descr="Image result for phonics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361" y="4818733"/>
            <a:ext cx="2050829" cy="179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23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86" y="251773"/>
            <a:ext cx="1163391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What happens during the screening? </a:t>
            </a:r>
            <a:endParaRPr lang="en-GB" sz="4500" dirty="0">
              <a:solidFill>
                <a:srgbClr val="00A249"/>
              </a:solidFill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New Darellsmall colour no writi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805" y="5484227"/>
            <a:ext cx="1201377" cy="12305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57186" y="1267435"/>
            <a:ext cx="1163495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The check contains 40 words. Each child sits one-to-one and reads with the teacher. </a:t>
            </a:r>
            <a:r>
              <a:rPr lang="en-GB" sz="2800" dirty="0">
                <a:latin typeface="Century Gothic" panose="020B0502020202020204" pitchFamily="34" charset="0"/>
              </a:rPr>
              <a:t>The 40 words </a:t>
            </a:r>
            <a:r>
              <a:rPr lang="en-GB" sz="2800" dirty="0" smtClean="0">
                <a:latin typeface="Century Gothic" panose="020B0502020202020204" pitchFamily="34" charset="0"/>
              </a:rPr>
              <a:t>are </a:t>
            </a:r>
            <a:r>
              <a:rPr lang="en-GB" sz="2800" dirty="0">
                <a:latin typeface="Century Gothic" panose="020B0502020202020204" pitchFamily="34" charset="0"/>
              </a:rPr>
              <a:t>divided into two sections – one with simple word structures of three or four letters, and one with more complex word structures of five or six letters.</a:t>
            </a:r>
            <a:r>
              <a:rPr lang="en-GB" sz="2800" dirty="0"/>
              <a:t> </a:t>
            </a:r>
            <a:endParaRPr lang="en-GB" sz="2800" dirty="0">
              <a:latin typeface="Century Gothic" panose="020B0502020202020204" pitchFamily="34" charset="0"/>
            </a:endParaRP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The check will take approximately 10 minutes per child, although all children are different and will complete the check at their own pace. 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The list of words the children read are a mixture of 20 real words and 20 pseudo words (nonsense words)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6" name="Content Placeholder 6"/>
          <p:cNvSpPr>
            <a:spLocks noGrp="1"/>
          </p:cNvSpPr>
          <p:nvPr>
            <p:ph idx="1"/>
          </p:nvPr>
        </p:nvSpPr>
        <p:spPr>
          <a:xfrm>
            <a:off x="357186" y="6178095"/>
            <a:ext cx="10515600" cy="487917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117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6164" y="0"/>
            <a:ext cx="116339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Pseudo Words (</a:t>
            </a:r>
            <a:r>
              <a:rPr lang="en-GB" sz="54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Nonsense Words)</a:t>
            </a:r>
            <a:endParaRPr lang="en-GB" sz="5400" dirty="0">
              <a:solidFill>
                <a:srgbClr val="00A249"/>
              </a:solidFill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New Darellsmall colour no writi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64" y="5905906"/>
            <a:ext cx="991519" cy="82573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66164" y="5373921"/>
            <a:ext cx="10515600" cy="531985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3"/>
              </a:rPr>
              <a:t>Video of screening check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108" y="1213474"/>
            <a:ext cx="3343742" cy="4982270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706" y="1237290"/>
            <a:ext cx="3391373" cy="493463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24738" y="1330489"/>
            <a:ext cx="49859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The pseudo words will be shown to your child with a picture of an alien. This provides the children with a context for the pseudo word which is independent from any existing vocabulary they may have.</a:t>
            </a:r>
          </a:p>
          <a:p>
            <a:pPr algn="just"/>
            <a:r>
              <a:rPr lang="en-GB" sz="2000" dirty="0" smtClean="0">
                <a:latin typeface="Century Gothic" panose="020B0502020202020204" pitchFamily="34" charset="0"/>
              </a:rPr>
              <a:t>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Pseudo words are included because they will be new to all pupils; they do not favour children with a good vocabulary knowledge or visual memory of words. </a:t>
            </a:r>
            <a:endParaRPr lang="en-GB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53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86" y="251773"/>
            <a:ext cx="1163391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The Results</a:t>
            </a:r>
            <a:endParaRPr lang="en-GB" sz="4500" dirty="0">
              <a:solidFill>
                <a:srgbClr val="00A249"/>
              </a:solidFill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New Darellsmall colour no writi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0400" y="46873"/>
            <a:ext cx="1426465" cy="132472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0" y="1106240"/>
            <a:ext cx="1183686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>
                <a:latin typeface="Century Gothic" panose="020B0502020202020204" pitchFamily="34" charset="0"/>
              </a:rPr>
              <a:t>Your child will be scored against a national standard, and the main result will be whether or not </a:t>
            </a:r>
            <a:r>
              <a:rPr lang="en-GB" sz="2200" dirty="0" smtClean="0">
                <a:latin typeface="Century Gothic" panose="020B0502020202020204" pitchFamily="34" charset="0"/>
              </a:rPr>
              <a:t>they are working towards the expected standard or have met the expected standard. The threshold mark is not available until all marks are sent in nationally to get a benchmark. </a:t>
            </a:r>
            <a:endParaRPr lang="en-GB" sz="2200" dirty="0">
              <a:latin typeface="Century Gothic" panose="020B0502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200" dirty="0" smtClean="0">
              <a:latin typeface="Century Gothic" panose="020B0502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entury Gothic" panose="020B0502020202020204" pitchFamily="34" charset="0"/>
              </a:rPr>
              <a:t>For the past four years, the </a:t>
            </a:r>
            <a:r>
              <a:rPr lang="en-GB" sz="2200" dirty="0">
                <a:latin typeface="Century Gothic" panose="020B0502020202020204" pitchFamily="34" charset="0"/>
              </a:rPr>
              <a:t>"pass threshold" was 32, which means children had to read at least 32 words out of 40 correctly. </a:t>
            </a:r>
            <a:endParaRPr lang="en-GB" sz="2200" dirty="0" smtClean="0">
              <a:latin typeface="Century Gothic" panose="020B0502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200" dirty="0">
              <a:latin typeface="Century Gothic" panose="020B0502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entury Gothic" panose="020B0502020202020204" pitchFamily="34" charset="0"/>
              </a:rPr>
              <a:t>You </a:t>
            </a:r>
            <a:r>
              <a:rPr lang="en-GB" sz="2200" dirty="0">
                <a:latin typeface="Century Gothic" panose="020B0502020202020204" pitchFamily="34" charset="0"/>
              </a:rPr>
              <a:t>will be told how your </a:t>
            </a:r>
            <a:r>
              <a:rPr lang="en-GB" sz="2200" dirty="0" smtClean="0">
                <a:latin typeface="Century Gothic" panose="020B0502020202020204" pitchFamily="34" charset="0"/>
              </a:rPr>
              <a:t>child scored. </a:t>
            </a:r>
            <a:r>
              <a:rPr lang="en-GB" sz="2200" dirty="0">
                <a:latin typeface="Century Gothic" panose="020B0502020202020204" pitchFamily="34" charset="0"/>
              </a:rPr>
              <a:t>If your child’s score falls below the standard, they will be given extra phonics help and can re-take the </a:t>
            </a:r>
            <a:r>
              <a:rPr lang="en-GB" sz="2200" dirty="0" smtClean="0">
                <a:latin typeface="Century Gothic" panose="020B0502020202020204" pitchFamily="34" charset="0"/>
              </a:rPr>
              <a:t>phonics </a:t>
            </a:r>
            <a:r>
              <a:rPr lang="en-GB" sz="2200" dirty="0">
                <a:latin typeface="Century Gothic" panose="020B0502020202020204" pitchFamily="34" charset="0"/>
              </a:rPr>
              <a:t>screening check in Year 2</a:t>
            </a:r>
            <a:r>
              <a:rPr lang="en-GB" sz="2200" dirty="0" smtClean="0">
                <a:latin typeface="Century Gothic" panose="020B0502020202020204" pitchFamily="34" charset="0"/>
              </a:rPr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200" dirty="0">
              <a:latin typeface="Century Gothic" panose="020B0502020202020204" pitchFamily="34" charset="0"/>
            </a:endParaRPr>
          </a:p>
          <a:p>
            <a:pPr algn="just"/>
            <a:r>
              <a:rPr lang="en-GB" sz="2200" dirty="0" smtClean="0">
                <a:solidFill>
                  <a:srgbClr val="009644"/>
                </a:solidFill>
                <a:latin typeface="Century Gothic" panose="020B0502020202020204" pitchFamily="34" charset="0"/>
              </a:rPr>
              <a:t>How are the results used?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entury Gothic" panose="020B0502020202020204" pitchFamily="34" charset="0"/>
              </a:rPr>
              <a:t>Results from the check will be used by the school at analyse our own performance and for Ofsted to use in inspections.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entury Gothic" panose="020B0502020202020204" pitchFamily="34" charset="0"/>
              </a:rPr>
              <a:t>The results also help us to identify which children may need extra phonics teaching in Year 2. </a:t>
            </a:r>
            <a:endParaRPr lang="en-GB" sz="22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16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86" y="251773"/>
            <a:ext cx="1163391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How will we support your child?</a:t>
            </a:r>
            <a:endParaRPr lang="en-GB" sz="4500" dirty="0">
              <a:solidFill>
                <a:srgbClr val="00A249"/>
              </a:solidFill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New Darellsmall colour no writi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350" y="83773"/>
            <a:ext cx="1580701" cy="150682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154236" y="1375157"/>
            <a:ext cx="11836865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Daily phonics lessons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Differentiated tasks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Up </a:t>
            </a:r>
            <a:r>
              <a:rPr lang="en-GB" sz="2800" dirty="0">
                <a:latin typeface="Century Gothic" panose="020B0502020202020204" pitchFamily="34" charset="0"/>
              </a:rPr>
              <a:t>to date training for all staff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Sending </a:t>
            </a:r>
            <a:r>
              <a:rPr lang="en-GB" sz="2800" dirty="0">
                <a:latin typeface="Century Gothic" panose="020B0502020202020204" pitchFamily="34" charset="0"/>
              </a:rPr>
              <a:t>home </a:t>
            </a:r>
            <a:r>
              <a:rPr lang="en-GB" sz="2800" dirty="0" smtClean="0">
                <a:latin typeface="Century Gothic" panose="020B0502020202020204" pitchFamily="34" charset="0"/>
              </a:rPr>
              <a:t>spellings weekly </a:t>
            </a:r>
            <a:r>
              <a:rPr lang="en-GB" sz="2800" dirty="0">
                <a:latin typeface="Century Gothic" panose="020B0502020202020204" pitchFamily="34" charset="0"/>
              </a:rPr>
              <a:t>to learn to read and </a:t>
            </a:r>
            <a:r>
              <a:rPr lang="en-GB" sz="2800" dirty="0" smtClean="0">
                <a:latin typeface="Century Gothic" panose="020B0502020202020204" pitchFamily="34" charset="0"/>
              </a:rPr>
              <a:t>spell. This helps to consolidate </a:t>
            </a:r>
            <a:r>
              <a:rPr lang="en-GB" sz="2800" dirty="0">
                <a:latin typeface="Century Gothic" panose="020B0502020202020204" pitchFamily="34" charset="0"/>
              </a:rPr>
              <a:t>sounds taught in </a:t>
            </a:r>
            <a:r>
              <a:rPr lang="en-GB" sz="2800" dirty="0" smtClean="0">
                <a:latin typeface="Century Gothic" panose="020B0502020202020204" pitchFamily="34" charset="0"/>
              </a:rPr>
              <a:t>school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Sending home examples of pseudo words to practise</a:t>
            </a:r>
            <a:endParaRPr lang="en-GB" sz="2800" dirty="0">
              <a:latin typeface="Century Gothic" panose="020B0502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>
                <a:latin typeface="Century Gothic" panose="020B0502020202020204" pitchFamily="34" charset="0"/>
              </a:rPr>
              <a:t>On going assessments every half </a:t>
            </a:r>
            <a:r>
              <a:rPr lang="en-GB" sz="2800" dirty="0" smtClean="0">
                <a:latin typeface="Century Gothic" panose="020B0502020202020204" pitchFamily="34" charset="0"/>
              </a:rPr>
              <a:t>term of sounds </a:t>
            </a:r>
            <a:r>
              <a:rPr lang="en-GB" sz="2800" dirty="0">
                <a:latin typeface="Century Gothic" panose="020B0502020202020204" pitchFamily="34" charset="0"/>
              </a:rPr>
              <a:t>and tricky words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Practice </a:t>
            </a:r>
            <a:r>
              <a:rPr lang="en-GB" sz="2800" dirty="0">
                <a:latin typeface="Century Gothic" panose="020B0502020202020204" pitchFamily="34" charset="0"/>
              </a:rPr>
              <a:t>tests  </a:t>
            </a:r>
            <a:r>
              <a:rPr lang="en-GB" sz="2800" dirty="0" smtClean="0">
                <a:latin typeface="Century Gothic" panose="020B0502020202020204" pitchFamily="34" charset="0"/>
              </a:rPr>
              <a:t>so that your child knows what to expect</a:t>
            </a:r>
            <a:endParaRPr lang="en-GB" sz="2800" dirty="0">
              <a:latin typeface="Century Gothic" panose="020B0502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Interventions </a:t>
            </a:r>
            <a:r>
              <a:rPr lang="en-GB" sz="2800" dirty="0">
                <a:latin typeface="Century Gothic" panose="020B0502020202020204" pitchFamily="34" charset="0"/>
              </a:rPr>
              <a:t>to boost gaps </a:t>
            </a:r>
            <a:r>
              <a:rPr lang="en-GB" sz="2800" dirty="0" smtClean="0">
                <a:latin typeface="Century Gothic" panose="020B0502020202020204" pitchFamily="34" charset="0"/>
              </a:rPr>
              <a:t>throughout </a:t>
            </a:r>
            <a:r>
              <a:rPr lang="en-GB" sz="2800" dirty="0">
                <a:latin typeface="Century Gothic" panose="020B0502020202020204" pitchFamily="34" charset="0"/>
              </a:rPr>
              <a:t>the year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47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14873"/>
            <a:ext cx="1163391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How can you help at home?</a:t>
            </a:r>
            <a:endParaRPr lang="en-GB" sz="4500" dirty="0">
              <a:solidFill>
                <a:srgbClr val="00A249"/>
              </a:solidFill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New Darellsmall colour no writi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0400" y="46873"/>
            <a:ext cx="1580701" cy="150682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154236" y="1216598"/>
            <a:ext cx="1183686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entury Gothic" panose="020B0502020202020204" pitchFamily="34" charset="0"/>
              </a:rPr>
              <a:t>Read as much as possible to and with your child.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entury Gothic" panose="020B0502020202020204" pitchFamily="34" charset="0"/>
              </a:rPr>
              <a:t>Work at your child’s pace.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entury Gothic" panose="020B0502020202020204" pitchFamily="34" charset="0"/>
              </a:rPr>
              <a:t>Always be positive and give lots of praise and encouragement.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entury Gothic" panose="020B0502020202020204" pitchFamily="34" charset="0"/>
              </a:rPr>
              <a:t>If your child is struggling to decode a word, get them to say each sound in the word from left to right and blend them together – ‘sound and blend’.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entury Gothic" panose="020B0502020202020204" pitchFamily="34" charset="0"/>
              </a:rPr>
              <a:t>Discuss the meaning of words if your child does not know what they have read.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entury Gothic" panose="020B0502020202020204" pitchFamily="34" charset="0"/>
              </a:rPr>
              <a:t>Play lots of phonics games with your child, e.g. Phonics Play </a:t>
            </a:r>
            <a:r>
              <a:rPr lang="en-GB" sz="2200" dirty="0" smtClean="0">
                <a:latin typeface="Century Gothic" panose="020B0502020202020204" pitchFamily="34" charset="0"/>
                <a:hlinkClick r:id="rId4"/>
              </a:rPr>
              <a:t>http</a:t>
            </a:r>
            <a:r>
              <a:rPr lang="en-GB" sz="2200" dirty="0">
                <a:latin typeface="Century Gothic" panose="020B0502020202020204" pitchFamily="34" charset="0"/>
                <a:hlinkClick r:id="rId4"/>
              </a:rPr>
              <a:t>://</a:t>
            </a:r>
            <a:r>
              <a:rPr lang="en-GB" sz="2200" dirty="0" smtClean="0">
                <a:latin typeface="Century Gothic" panose="020B0502020202020204" pitchFamily="34" charset="0"/>
                <a:hlinkClick r:id="rId4"/>
              </a:rPr>
              <a:t>www.phonicsplay.co.uk/</a:t>
            </a:r>
            <a:r>
              <a:rPr lang="en-GB" sz="2200" dirty="0" smtClean="0">
                <a:latin typeface="Century Gothic" panose="020B0502020202020204" pitchFamily="34" charset="0"/>
              </a:rPr>
              <a:t>  </a:t>
            </a:r>
            <a:endParaRPr lang="en-GB" sz="2200" dirty="0">
              <a:latin typeface="Century Gothic" panose="020B0502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>
                <a:latin typeface="Century Gothic" panose="020B0502020202020204" pitchFamily="34" charset="0"/>
              </a:rPr>
              <a:t>Visit </a:t>
            </a:r>
            <a:r>
              <a:rPr lang="en-GB" sz="2200" dirty="0">
                <a:latin typeface="Century Gothic" panose="020B0502020202020204" pitchFamily="34" charset="0"/>
                <a:hlinkClick r:id="rId5"/>
              </a:rPr>
              <a:t>https://</a:t>
            </a:r>
            <a:r>
              <a:rPr lang="en-GB" sz="2200" dirty="0" smtClean="0">
                <a:latin typeface="Century Gothic" panose="020B0502020202020204" pitchFamily="34" charset="0"/>
                <a:hlinkClick r:id="rId5"/>
              </a:rPr>
              <a:t>www.oxfordowl.co.uk/home/reading-owl/expert-help/home/reading-site/expert-help/phonics-made-easy</a:t>
            </a:r>
            <a:r>
              <a:rPr lang="en-GB" sz="2200" dirty="0" smtClean="0">
                <a:latin typeface="Century Gothic" panose="020B0502020202020204" pitchFamily="34" charset="0"/>
              </a:rPr>
              <a:t> for hints and tips </a:t>
            </a:r>
            <a:r>
              <a:rPr lang="en-GB" sz="2400" dirty="0" smtClean="0">
                <a:latin typeface="Century Gothic" panose="020B0502020202020204" pitchFamily="34" charset="0"/>
              </a:rPr>
              <a:t>on how </a:t>
            </a:r>
            <a:r>
              <a:rPr lang="en-GB" sz="2400" dirty="0">
                <a:latin typeface="Century Gothic" panose="020B0502020202020204" pitchFamily="34" charset="0"/>
              </a:rPr>
              <a:t>to help your child in the most effective way.</a:t>
            </a:r>
            <a:endParaRPr lang="en-GB" sz="2200" dirty="0">
              <a:latin typeface="Century Gothic" panose="020B0502020202020204" pitchFamily="34" charset="0"/>
            </a:endParaRPr>
          </a:p>
          <a:p>
            <a:pPr algn="just"/>
            <a:r>
              <a:rPr lang="en-GB" sz="2200" dirty="0" smtClean="0">
                <a:solidFill>
                  <a:srgbClr val="009644"/>
                </a:solidFill>
                <a:latin typeface="Century Gothic" panose="020B0502020202020204" pitchFamily="34" charset="0"/>
              </a:rPr>
              <a:t>Remember!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entury Gothic" panose="020B0502020202020204" pitchFamily="34" charset="0"/>
              </a:rPr>
              <a:t>Phonics is not the only thing needed to become a fluent reader. Keep asking questions about books and encouraging discussion.  </a:t>
            </a:r>
          </a:p>
        </p:txBody>
      </p:sp>
    </p:spTree>
    <p:extLst>
      <p:ext uri="{BB962C8B-B14F-4D97-AF65-F5344CB8AC3E}">
        <p14:creationId xmlns:p14="http://schemas.microsoft.com/office/powerpoint/2010/main" val="370442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14873"/>
            <a:ext cx="1163391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dirty="0" smtClean="0">
                <a:solidFill>
                  <a:srgbClr val="00A249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Questions</a:t>
            </a:r>
            <a:endParaRPr lang="en-GB" sz="4500" dirty="0">
              <a:solidFill>
                <a:srgbClr val="00A249"/>
              </a:solidFill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New Darellsmall colour no writi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12" y="46873"/>
            <a:ext cx="1580701" cy="15068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ttp://allenkleinedeters.files.wordpress.com/2011/11/questions4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0962" y="1316808"/>
            <a:ext cx="6898871" cy="4599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Image result for questi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5086" y="4115094"/>
            <a:ext cx="1788611" cy="235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42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1042</TotalTime>
  <Words>742</Words>
  <Application>Microsoft Office PowerPoint</Application>
  <PresentationFormat>Widescreen</PresentationFormat>
  <Paragraphs>86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ＭＳ Ｐゴシック</vt:lpstr>
      <vt:lpstr>Arial</vt:lpstr>
      <vt:lpstr>Arial Rounded MT Bold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khayward</dc:creator>
  <cp:lastModifiedBy>khayward</cp:lastModifiedBy>
  <cp:revision>93</cp:revision>
  <cp:lastPrinted>2016-09-20T15:19:45Z</cp:lastPrinted>
  <dcterms:created xsi:type="dcterms:W3CDTF">2015-03-17T19:27:21Z</dcterms:created>
  <dcterms:modified xsi:type="dcterms:W3CDTF">2017-01-30T07:01:28Z</dcterms:modified>
</cp:coreProperties>
</file>