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58" r:id="rId4"/>
    <p:sldId id="268" r:id="rId5"/>
    <p:sldId id="276" r:id="rId6"/>
    <p:sldId id="270" r:id="rId7"/>
    <p:sldId id="271" r:id="rId8"/>
    <p:sldId id="272" r:id="rId9"/>
    <p:sldId id="273" r:id="rId10"/>
    <p:sldId id="274" r:id="rId11"/>
    <p:sldId id="260" r:id="rId12"/>
    <p:sldId id="266" r:id="rId13"/>
    <p:sldId id="262" r:id="rId14"/>
    <p:sldId id="263" r:id="rId15"/>
    <p:sldId id="267"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521A85-E16B-4FBB-81B0-D0A6DC8348C9}" type="datetimeFigureOut">
              <a:rPr lang="en-GB" smtClean="0"/>
              <a:t>18/09/2017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7E6A075-983B-4569-BABF-CE6EEA485AF8}" type="slidenum">
              <a:rPr lang="en-GB" smtClean="0"/>
              <a:t>‹#›</a:t>
            </a:fld>
            <a:endParaRPr lang="en-GB"/>
          </a:p>
        </p:txBody>
      </p:sp>
    </p:spTree>
    <p:extLst>
      <p:ext uri="{BB962C8B-B14F-4D97-AF65-F5344CB8AC3E}">
        <p14:creationId xmlns:p14="http://schemas.microsoft.com/office/powerpoint/2010/main" val="31300224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253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9810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318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210947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74DD6-776C-4068-8B9D-0CEBAD8B1B48}"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94579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A74DD6-776C-4068-8B9D-0CEBAD8B1B48}"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25849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A74DD6-776C-4068-8B9D-0CEBAD8B1B48}" type="datetimeFigureOut">
              <a:rPr lang="en-GB" smtClean="0"/>
              <a:t>18/09/2017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285890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A74DD6-776C-4068-8B9D-0CEBAD8B1B48}" type="datetimeFigureOut">
              <a:rPr lang="en-GB" smtClean="0"/>
              <a:t>18/09/2017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54309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74DD6-776C-4068-8B9D-0CEBAD8B1B48}" type="datetimeFigureOut">
              <a:rPr lang="en-GB" smtClean="0"/>
              <a:t>18/09/2017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397949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74DD6-776C-4068-8B9D-0CEBAD8B1B48}"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1119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74DD6-776C-4068-8B9D-0CEBAD8B1B48}"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4383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74DD6-776C-4068-8B9D-0CEBAD8B1B48}" type="datetimeFigureOut">
              <a:rPr lang="en-GB" smtClean="0"/>
              <a:t>18/09/2017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1D2BC-5A0B-4010-B616-10F9128AC5DE}" type="slidenum">
              <a:rPr lang="en-GB" smtClean="0"/>
              <a:t>‹#›</a:t>
            </a:fld>
            <a:endParaRPr lang="en-GB"/>
          </a:p>
        </p:txBody>
      </p:sp>
    </p:spTree>
    <p:extLst>
      <p:ext uri="{BB962C8B-B14F-4D97-AF65-F5344CB8AC3E}">
        <p14:creationId xmlns:p14="http://schemas.microsoft.com/office/powerpoint/2010/main" val="210669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kingfisher+art&amp;source=images&amp;cd=&amp;cad=rja&amp;uact=8&amp;docid=3THJgytyFzkp-M&amp;tbnid=_Owtn0e3Vw_AyM:&amp;ved=0CAUQjRw&amp;url=http://joedonaghy65.blogspot.com/2012/06/painting-of-kingfisher-by-unknown.html&amp;ei=J3C9U_DjGKWo0AXluYGYBg&amp;psig=AFQjCNE99wqmNYHtSKOcQN3WsXtK5K93Pg&amp;ust=14050101733999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583" y="-808026"/>
            <a:ext cx="9144000" cy="2387600"/>
          </a:xfrm>
        </p:spPr>
        <p:txBody>
          <a:bodyPr>
            <a:normAutofit/>
          </a:bodyPr>
          <a:lstStyle/>
          <a:p>
            <a:r>
              <a:rPr lang="en-GB" sz="8000" dirty="0" smtClean="0"/>
              <a:t>Year 6 Kingfishers</a:t>
            </a:r>
            <a:endParaRPr lang="en-GB" sz="8000" dirty="0"/>
          </a:p>
        </p:txBody>
      </p:sp>
      <p:pic>
        <p:nvPicPr>
          <p:cNvPr id="4" name="Picture 3" descr="http://t3.gstatic.com/images?q=tbn:ANd9GcSCmfq6tjz56lKk88SFjZk5LjTiUhPYMv8Sejn5lzA0YoqCJLb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7476" y="1854556"/>
            <a:ext cx="3848637" cy="4847885"/>
          </a:xfrm>
          <a:prstGeom prst="rect">
            <a:avLst/>
          </a:prstGeom>
          <a:noFill/>
          <a:ln>
            <a:noFill/>
          </a:ln>
        </p:spPr>
      </p:pic>
    </p:spTree>
    <p:extLst>
      <p:ext uri="{BB962C8B-B14F-4D97-AF65-F5344CB8AC3E}">
        <p14:creationId xmlns:p14="http://schemas.microsoft.com/office/powerpoint/2010/main" val="149700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6844" y="-210490"/>
            <a:ext cx="6451651" cy="4640821"/>
          </a:xfrm>
          <a:prstGeom prst="rect">
            <a:avLst/>
          </a:prstGeom>
        </p:spPr>
      </p:pic>
      <p:pic>
        <p:nvPicPr>
          <p:cNvPr id="5" name="Picture 4"/>
          <p:cNvPicPr>
            <a:picLocks noChangeAspect="1"/>
          </p:cNvPicPr>
          <p:nvPr/>
        </p:nvPicPr>
        <p:blipFill>
          <a:blip r:embed="rId3"/>
          <a:stretch>
            <a:fillRect/>
          </a:stretch>
        </p:blipFill>
        <p:spPr>
          <a:xfrm>
            <a:off x="6096000" y="2416801"/>
            <a:ext cx="6276774" cy="4540645"/>
          </a:xfrm>
          <a:prstGeom prst="rect">
            <a:avLst/>
          </a:prstGeom>
        </p:spPr>
      </p:pic>
    </p:spTree>
    <p:extLst>
      <p:ext uri="{BB962C8B-B14F-4D97-AF65-F5344CB8AC3E}">
        <p14:creationId xmlns:p14="http://schemas.microsoft.com/office/powerpoint/2010/main" val="29209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7760"/>
          </a:xfrm>
        </p:spPr>
        <p:txBody>
          <a:bodyPr>
            <a:normAutofit fontScale="90000"/>
          </a:bodyPr>
          <a:lstStyle/>
          <a:p>
            <a:pPr algn="ctr"/>
            <a:r>
              <a:rPr lang="en-GB" sz="6000" u="sng" dirty="0" smtClean="0"/>
              <a:t>Home learning</a:t>
            </a:r>
            <a:endParaRPr lang="en-GB" sz="6000" u="sng" dirty="0"/>
          </a:p>
        </p:txBody>
      </p:sp>
      <p:sp>
        <p:nvSpPr>
          <p:cNvPr id="3" name="Content Placeholder 2"/>
          <p:cNvSpPr>
            <a:spLocks noGrp="1"/>
          </p:cNvSpPr>
          <p:nvPr>
            <p:ph idx="1"/>
          </p:nvPr>
        </p:nvSpPr>
        <p:spPr>
          <a:xfrm>
            <a:off x="455054" y="1207439"/>
            <a:ext cx="11281892" cy="4897146"/>
          </a:xfrm>
        </p:spPr>
        <p:txBody>
          <a:bodyPr>
            <a:noAutofit/>
          </a:bodyPr>
          <a:lstStyle/>
          <a:p>
            <a:pPr marL="0" indent="0">
              <a:buNone/>
            </a:pPr>
            <a:r>
              <a:rPr lang="en-GB" dirty="0" smtClean="0">
                <a:latin typeface="Century Gothic" panose="020B0502020202020204" pitchFamily="34" charset="0"/>
              </a:rPr>
              <a:t>Home learning will be given out </a:t>
            </a:r>
            <a:r>
              <a:rPr lang="en-GB" dirty="0" smtClean="0">
                <a:latin typeface="Century Gothic" panose="020B0502020202020204" pitchFamily="34" charset="0"/>
              </a:rPr>
              <a:t>by</a:t>
            </a:r>
            <a:r>
              <a:rPr lang="en-GB" dirty="0" smtClean="0">
                <a:latin typeface="Century Gothic" panose="020B0502020202020204" pitchFamily="34" charset="0"/>
              </a:rPr>
              <a:t> </a:t>
            </a:r>
            <a:r>
              <a:rPr lang="en-GB" dirty="0" smtClean="0">
                <a:latin typeface="Century Gothic" panose="020B0502020202020204" pitchFamily="34" charset="0"/>
              </a:rPr>
              <a:t>Friday. You can also find the home learning sheet uploaded on the school </a:t>
            </a:r>
            <a:r>
              <a:rPr lang="en-GB" dirty="0" smtClean="0">
                <a:latin typeface="Century Gothic" panose="020B0502020202020204" pitchFamily="34" charset="0"/>
              </a:rPr>
              <a:t>website by Wednesday </a:t>
            </a:r>
            <a:r>
              <a:rPr lang="en-GB" dirty="0" smtClean="0">
                <a:latin typeface="Century Gothic" panose="020B0502020202020204" pitchFamily="34" charset="0"/>
              </a:rPr>
              <a:t>(on our class page). </a:t>
            </a:r>
          </a:p>
          <a:p>
            <a:pPr marL="0" indent="0">
              <a:buNone/>
            </a:pPr>
            <a:r>
              <a:rPr lang="en-GB" dirty="0" smtClean="0">
                <a:latin typeface="Century Gothic" panose="020B0502020202020204" pitchFamily="34" charset="0"/>
              </a:rPr>
              <a:t>We will have </a:t>
            </a:r>
            <a:r>
              <a:rPr lang="en-GB" dirty="0" smtClean="0">
                <a:latin typeface="Century Gothic" panose="020B0502020202020204" pitchFamily="34" charset="0"/>
              </a:rPr>
              <a:t>a spelling </a:t>
            </a:r>
            <a:r>
              <a:rPr lang="en-GB" dirty="0" smtClean="0">
                <a:latin typeface="Century Gothic" panose="020B0502020202020204" pitchFamily="34" charset="0"/>
              </a:rPr>
              <a:t>test every Monday morning. Every fortnight the children will repeat the arithmetic test on Tuesdays.</a:t>
            </a:r>
          </a:p>
          <a:p>
            <a:pPr marL="0" indent="0">
              <a:buNone/>
            </a:pPr>
            <a:r>
              <a:rPr lang="en-GB" dirty="0" smtClean="0">
                <a:latin typeface="Century Gothic" panose="020B0502020202020204" pitchFamily="34" charset="0"/>
              </a:rPr>
              <a:t>Please also focus on times tables (the new curriculum expectation (as of 2014) is knowing up to 12x12 by end of year 4..!). The children should know their own personal maths target. The children will be tested on their individual times table target twice a week.</a:t>
            </a:r>
          </a:p>
          <a:p>
            <a:pPr marL="0" indent="0">
              <a:buNone/>
            </a:pPr>
            <a:r>
              <a:rPr lang="en-GB" dirty="0" smtClean="0">
                <a:latin typeface="Century Gothic" panose="020B0502020202020204" pitchFamily="34" charset="0"/>
              </a:rPr>
              <a:t>Please also talk to your child about the time and ask them what the time is (both analogue and digital clock). E.g. ‘You can watch TV for 15 minutes. What time do you have to turn it off?’</a:t>
            </a:r>
            <a:endParaRPr lang="en-GB" dirty="0">
              <a:latin typeface="Century Gothic" panose="020B0502020202020204" pitchFamily="34" charset="0"/>
            </a:endParaRPr>
          </a:p>
        </p:txBody>
      </p:sp>
    </p:spTree>
    <p:extLst>
      <p:ext uri="{BB962C8B-B14F-4D97-AF65-F5344CB8AC3E}">
        <p14:creationId xmlns:p14="http://schemas.microsoft.com/office/powerpoint/2010/main" val="36844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lstStyle/>
          <a:p>
            <a:pPr algn="ctr"/>
            <a:r>
              <a:rPr lang="en-GB" dirty="0" smtClean="0">
                <a:latin typeface="Century Gothic" panose="020B0502020202020204" pitchFamily="34" charset="0"/>
              </a:rPr>
              <a:t>Parent helpers/class reps</a:t>
            </a:r>
            <a:endParaRPr lang="en-GB" dirty="0">
              <a:latin typeface="Century Gothic" panose="020B0502020202020204" pitchFamily="34" charset="0"/>
            </a:endParaRPr>
          </a:p>
        </p:txBody>
      </p:sp>
      <p:sp>
        <p:nvSpPr>
          <p:cNvPr id="3" name="Content Placeholder 2"/>
          <p:cNvSpPr>
            <a:spLocks noGrp="1"/>
          </p:cNvSpPr>
          <p:nvPr>
            <p:ph idx="1"/>
          </p:nvPr>
        </p:nvSpPr>
        <p:spPr>
          <a:xfrm>
            <a:off x="592427" y="1558344"/>
            <a:ext cx="11307651" cy="5112912"/>
          </a:xfrm>
        </p:spPr>
        <p:txBody>
          <a:bodyPr>
            <a:normAutofit fontScale="77500" lnSpcReduction="20000"/>
          </a:bodyPr>
          <a:lstStyle/>
          <a:p>
            <a:r>
              <a:rPr lang="en-GB" sz="4000" dirty="0" smtClean="0">
                <a:latin typeface="Century Gothic" panose="020B0502020202020204" pitchFamily="34" charset="0"/>
              </a:rPr>
              <a:t>Readers/maths target practice</a:t>
            </a:r>
          </a:p>
          <a:p>
            <a:r>
              <a:rPr lang="en-GB" sz="4000" dirty="0" smtClean="0">
                <a:latin typeface="Century Gothic" panose="020B0502020202020204" pitchFamily="34" charset="0"/>
              </a:rPr>
              <a:t>Trip helpers (with DBS </a:t>
            </a:r>
            <a:r>
              <a:rPr lang="en-GB" sz="4000" dirty="0" smtClean="0">
                <a:latin typeface="Century Gothic" panose="020B0502020202020204" pitchFamily="34" charset="0"/>
              </a:rPr>
              <a:t>check)</a:t>
            </a:r>
          </a:p>
          <a:p>
            <a:r>
              <a:rPr lang="en-GB" sz="4000" dirty="0" smtClean="0">
                <a:latin typeface="Century Gothic" panose="020B0502020202020204" pitchFamily="34" charset="0"/>
              </a:rPr>
              <a:t>Share </a:t>
            </a:r>
            <a:r>
              <a:rPr lang="en-GB" sz="4000" dirty="0" smtClean="0">
                <a:latin typeface="Century Gothic" panose="020B0502020202020204" pitchFamily="34" charset="0"/>
              </a:rPr>
              <a:t>your interests/profession/info that links with our topic (WW2 this term) –we are currently planning a trip to a local care home where the children will have the opportunity to discuss WW2 with people who had first-hand experience (permission letter to follow shortly).</a:t>
            </a:r>
          </a:p>
          <a:p>
            <a:r>
              <a:rPr lang="en-GB" sz="4000" dirty="0" smtClean="0">
                <a:latin typeface="Century Gothic" panose="020B0502020202020204" pitchFamily="34" charset="0"/>
              </a:rPr>
              <a:t>Christmas fair (stall)</a:t>
            </a:r>
          </a:p>
          <a:p>
            <a:r>
              <a:rPr lang="en-GB" sz="4000" dirty="0" smtClean="0">
                <a:latin typeface="Century Gothic" panose="020B0502020202020204" pitchFamily="34" charset="0"/>
              </a:rPr>
              <a:t>Year 6 disco (July)</a:t>
            </a:r>
          </a:p>
          <a:p>
            <a:r>
              <a:rPr lang="en-GB" sz="4000" dirty="0" smtClean="0">
                <a:latin typeface="Century Gothic" panose="020B0502020202020204" pitchFamily="34" charset="0"/>
              </a:rPr>
              <a:t>Summer fair (stall)</a:t>
            </a:r>
          </a:p>
          <a:p>
            <a:r>
              <a:rPr lang="en-GB" sz="4000" dirty="0" smtClean="0">
                <a:latin typeface="Century Gothic" panose="020B0502020202020204" pitchFamily="34" charset="0"/>
              </a:rPr>
              <a:t>Yearbook/leavers’ hoodies</a:t>
            </a:r>
          </a:p>
          <a:p>
            <a:pPr marL="0" indent="0">
              <a:buNone/>
            </a:pPr>
            <a:endParaRPr lang="en-GB" sz="4000" dirty="0"/>
          </a:p>
        </p:txBody>
      </p:sp>
    </p:spTree>
    <p:extLst>
      <p:ext uri="{BB962C8B-B14F-4D97-AF65-F5344CB8AC3E}">
        <p14:creationId xmlns:p14="http://schemas.microsoft.com/office/powerpoint/2010/main" val="322518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150"/>
          </a:xfrm>
        </p:spPr>
        <p:txBody>
          <a:bodyPr>
            <a:normAutofit fontScale="90000"/>
          </a:bodyPr>
          <a:lstStyle/>
          <a:p>
            <a:pPr algn="ctr"/>
            <a:r>
              <a:rPr lang="en-GB" dirty="0" smtClean="0">
                <a:latin typeface="Century Gothic" panose="020B0502020202020204" pitchFamily="34" charset="0"/>
              </a:rPr>
              <a:t>School Journey – </a:t>
            </a:r>
            <a:r>
              <a:rPr lang="en-GB" dirty="0" err="1" smtClean="0">
                <a:latin typeface="Century Gothic" panose="020B0502020202020204" pitchFamily="34" charset="0"/>
              </a:rPr>
              <a:t>Hindleap</a:t>
            </a:r>
            <a:r>
              <a:rPr lang="en-GB" dirty="0" smtClean="0">
                <a:latin typeface="Century Gothic" panose="020B0502020202020204" pitchFamily="34" charset="0"/>
              </a:rPr>
              <a:t> Warren </a:t>
            </a:r>
            <a:endParaRPr lang="en-GB" dirty="0">
              <a:latin typeface="Century Gothic" panose="020B0502020202020204" pitchFamily="34" charset="0"/>
            </a:endParaRPr>
          </a:p>
        </p:txBody>
      </p:sp>
      <p:sp>
        <p:nvSpPr>
          <p:cNvPr id="3" name="Content Placeholder 2"/>
          <p:cNvSpPr>
            <a:spLocks noGrp="1"/>
          </p:cNvSpPr>
          <p:nvPr>
            <p:ph idx="1"/>
          </p:nvPr>
        </p:nvSpPr>
        <p:spPr>
          <a:xfrm>
            <a:off x="273131" y="1163782"/>
            <a:ext cx="11673445" cy="5474524"/>
          </a:xfrm>
        </p:spPr>
        <p:txBody>
          <a:bodyPr>
            <a:normAutofit/>
          </a:bodyPr>
          <a:lstStyle/>
          <a:p>
            <a:r>
              <a:rPr lang="en-GB" sz="3200" dirty="0" smtClean="0">
                <a:latin typeface="Century Gothic" panose="020B0502020202020204" pitchFamily="34" charset="0"/>
              </a:rPr>
              <a:t>Mon 30</a:t>
            </a:r>
            <a:r>
              <a:rPr lang="en-GB" sz="3200" baseline="30000" dirty="0" smtClean="0">
                <a:latin typeface="Century Gothic" panose="020B0502020202020204" pitchFamily="34" charset="0"/>
              </a:rPr>
              <a:t>th</a:t>
            </a:r>
            <a:r>
              <a:rPr lang="en-GB" sz="3200" dirty="0" smtClean="0">
                <a:latin typeface="Century Gothic" panose="020B0502020202020204" pitchFamily="34" charset="0"/>
              </a:rPr>
              <a:t> October 2017 – Friday 3</a:t>
            </a:r>
            <a:r>
              <a:rPr lang="en-GB" sz="3200" baseline="30000" dirty="0" smtClean="0">
                <a:latin typeface="Century Gothic" panose="020B0502020202020204" pitchFamily="34" charset="0"/>
              </a:rPr>
              <a:t>rd</a:t>
            </a:r>
            <a:r>
              <a:rPr lang="en-GB" sz="3200" dirty="0" smtClean="0">
                <a:latin typeface="Century Gothic" panose="020B0502020202020204" pitchFamily="34" charset="0"/>
              </a:rPr>
              <a:t> November 2017</a:t>
            </a:r>
          </a:p>
          <a:p>
            <a:r>
              <a:rPr lang="en-GB" sz="3200" dirty="0" smtClean="0">
                <a:latin typeface="Century Gothic" panose="020B0502020202020204" pitchFamily="34" charset="0"/>
              </a:rPr>
              <a:t>Thank </a:t>
            </a:r>
            <a:r>
              <a:rPr lang="en-GB" sz="3200" dirty="0">
                <a:latin typeface="Century Gothic" panose="020B0502020202020204" pitchFamily="34" charset="0"/>
              </a:rPr>
              <a:t>you to those of you who have already </a:t>
            </a:r>
            <a:r>
              <a:rPr lang="en-GB" sz="3200" dirty="0" smtClean="0">
                <a:latin typeface="Century Gothic" panose="020B0502020202020204" pitchFamily="34" charset="0"/>
              </a:rPr>
              <a:t>paid. Total cost = £295. Please continue to pay with cash in a named envelope or online. </a:t>
            </a:r>
          </a:p>
          <a:p>
            <a:r>
              <a:rPr lang="en-GB" sz="3200" dirty="0">
                <a:latin typeface="Century Gothic" panose="020B0502020202020204" pitchFamily="34" charset="0"/>
              </a:rPr>
              <a:t>If you are having difficulty paying, please speak to me so that we can help you to make alternative arrangements. We are very happy to help those families who are in need. You can spread the cost over time to make it easier to manage if necessary</a:t>
            </a:r>
            <a:r>
              <a:rPr lang="en-GB" sz="3200" dirty="0" smtClean="0">
                <a:latin typeface="Century Gothic" panose="020B0502020202020204" pitchFamily="34" charset="0"/>
              </a:rPr>
              <a:t>.</a:t>
            </a:r>
          </a:p>
          <a:p>
            <a:r>
              <a:rPr lang="en-GB" sz="3200" dirty="0" smtClean="0">
                <a:latin typeface="Century Gothic" panose="020B0502020202020204" pitchFamily="34" charset="0"/>
              </a:rPr>
              <a:t>The equipment list and medical form will be sent home in the next couple of weeks.</a:t>
            </a:r>
          </a:p>
        </p:txBody>
      </p:sp>
    </p:spTree>
    <p:extLst>
      <p:ext uri="{BB962C8B-B14F-4D97-AF65-F5344CB8AC3E}">
        <p14:creationId xmlns:p14="http://schemas.microsoft.com/office/powerpoint/2010/main" val="929314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fontScale="90000"/>
          </a:bodyPr>
          <a:lstStyle/>
          <a:p>
            <a:pPr algn="ctr"/>
            <a:r>
              <a:rPr lang="en-GB" sz="6000" b="1" dirty="0" smtClean="0">
                <a:latin typeface="Century Gothic" panose="020B0502020202020204" pitchFamily="34" charset="0"/>
              </a:rPr>
              <a:t>SATs</a:t>
            </a:r>
            <a:endParaRPr lang="en-GB" sz="6000" b="1" dirty="0">
              <a:latin typeface="Century Gothic" panose="020B0502020202020204" pitchFamily="34" charset="0"/>
            </a:endParaRPr>
          </a:p>
        </p:txBody>
      </p:sp>
      <p:sp>
        <p:nvSpPr>
          <p:cNvPr id="3" name="Content Placeholder 2"/>
          <p:cNvSpPr>
            <a:spLocks noGrp="1"/>
          </p:cNvSpPr>
          <p:nvPr>
            <p:ph idx="1"/>
          </p:nvPr>
        </p:nvSpPr>
        <p:spPr>
          <a:xfrm>
            <a:off x="412124" y="1690688"/>
            <a:ext cx="10941676" cy="4486275"/>
          </a:xfrm>
        </p:spPr>
        <p:txBody>
          <a:bodyPr>
            <a:normAutofit lnSpcReduction="10000"/>
          </a:bodyPr>
          <a:lstStyle/>
          <a:p>
            <a:pPr marL="0" indent="0">
              <a:buNone/>
            </a:pPr>
            <a:r>
              <a:rPr lang="en-GB" sz="3500" u="sng" dirty="0" smtClean="0">
                <a:latin typeface="Century Gothic" panose="020B0502020202020204" pitchFamily="34" charset="0"/>
              </a:rPr>
              <a:t>SATs week</a:t>
            </a:r>
          </a:p>
          <a:p>
            <a:pPr marL="0" indent="0">
              <a:buNone/>
            </a:pPr>
            <a:r>
              <a:rPr lang="en-GB" sz="3500" dirty="0" smtClean="0">
                <a:latin typeface="Century Gothic" panose="020B0502020202020204" pitchFamily="34" charset="0"/>
              </a:rPr>
              <a:t>Monday 14</a:t>
            </a:r>
            <a:r>
              <a:rPr lang="en-GB" sz="3500" baseline="30000" dirty="0" smtClean="0">
                <a:latin typeface="Century Gothic" panose="020B0502020202020204" pitchFamily="34" charset="0"/>
              </a:rPr>
              <a:t>th</a:t>
            </a:r>
            <a:r>
              <a:rPr lang="en-GB" sz="3500" dirty="0" smtClean="0">
                <a:latin typeface="Century Gothic" panose="020B0502020202020204" pitchFamily="34" charset="0"/>
              </a:rPr>
              <a:t> May </a:t>
            </a:r>
            <a:r>
              <a:rPr lang="en-GB" sz="3500" dirty="0" smtClean="0">
                <a:latin typeface="Century Gothic" panose="020B0502020202020204" pitchFamily="34" charset="0"/>
              </a:rPr>
              <a:t>2018 – </a:t>
            </a:r>
            <a:r>
              <a:rPr lang="en-GB" sz="3500" dirty="0" smtClean="0">
                <a:latin typeface="Century Gothic" panose="020B0502020202020204" pitchFamily="34" charset="0"/>
              </a:rPr>
              <a:t>Thursday 17</a:t>
            </a:r>
            <a:r>
              <a:rPr lang="en-GB" sz="3500" baseline="30000" dirty="0" smtClean="0">
                <a:latin typeface="Century Gothic" panose="020B0502020202020204" pitchFamily="34" charset="0"/>
              </a:rPr>
              <a:t>th</a:t>
            </a:r>
            <a:r>
              <a:rPr lang="en-GB" sz="3500" dirty="0" smtClean="0">
                <a:latin typeface="Century Gothic" panose="020B0502020202020204" pitchFamily="34" charset="0"/>
              </a:rPr>
              <a:t> May </a:t>
            </a:r>
            <a:r>
              <a:rPr lang="en-GB" sz="3500" dirty="0" smtClean="0">
                <a:latin typeface="Century Gothic" panose="020B0502020202020204" pitchFamily="34" charset="0"/>
              </a:rPr>
              <a:t>2018</a:t>
            </a:r>
          </a:p>
          <a:p>
            <a:pPr marL="0" indent="0">
              <a:buNone/>
            </a:pPr>
            <a:endParaRPr lang="en-GB" sz="3500" dirty="0" smtClean="0">
              <a:latin typeface="Century Gothic" panose="020B0502020202020204" pitchFamily="34" charset="0"/>
            </a:endParaRPr>
          </a:p>
          <a:p>
            <a:pPr marL="0" indent="0">
              <a:buNone/>
            </a:pPr>
            <a:r>
              <a:rPr lang="en-GB" sz="3500" u="sng" dirty="0" smtClean="0">
                <a:latin typeface="Century Gothic" panose="020B0502020202020204" pitchFamily="34" charset="0"/>
              </a:rPr>
              <a:t>The papers the children will be taking</a:t>
            </a:r>
            <a:endParaRPr lang="en-GB" sz="3500" u="sng" dirty="0">
              <a:latin typeface="Century Gothic" panose="020B0502020202020204" pitchFamily="34" charset="0"/>
            </a:endParaRPr>
          </a:p>
          <a:p>
            <a:r>
              <a:rPr lang="en-GB" sz="3500" dirty="0">
                <a:latin typeface="Century Gothic" panose="020B0502020202020204" pitchFamily="34" charset="0"/>
              </a:rPr>
              <a:t>R</a:t>
            </a:r>
            <a:r>
              <a:rPr lang="en-GB" sz="3500" dirty="0" smtClean="0">
                <a:latin typeface="Century Gothic" panose="020B0502020202020204" pitchFamily="34" charset="0"/>
              </a:rPr>
              <a:t>eading comprehension</a:t>
            </a:r>
            <a:endParaRPr lang="en-GB" sz="3500" dirty="0" smtClean="0">
              <a:latin typeface="Century Gothic" panose="020B0502020202020204" pitchFamily="34" charset="0"/>
            </a:endParaRPr>
          </a:p>
          <a:p>
            <a:r>
              <a:rPr lang="en-GB" sz="3500" dirty="0" err="1" smtClean="0">
                <a:latin typeface="Century Gothic" panose="020B0502020202020204" pitchFamily="34" charset="0"/>
              </a:rPr>
              <a:t>SPaG</a:t>
            </a:r>
            <a:r>
              <a:rPr lang="en-GB" sz="3500" dirty="0" smtClean="0">
                <a:latin typeface="Century Gothic" panose="020B0502020202020204" pitchFamily="34" charset="0"/>
              </a:rPr>
              <a:t> (spelling, punctuation and grammar)</a:t>
            </a:r>
            <a:endParaRPr lang="en-GB" sz="3500" dirty="0" smtClean="0">
              <a:latin typeface="Century Gothic" panose="020B0502020202020204" pitchFamily="34" charset="0"/>
            </a:endParaRPr>
          </a:p>
          <a:p>
            <a:r>
              <a:rPr lang="en-GB" sz="3500" dirty="0" smtClean="0">
                <a:latin typeface="Century Gothic" panose="020B0502020202020204" pitchFamily="34" charset="0"/>
              </a:rPr>
              <a:t>Maths - Arithmetic </a:t>
            </a:r>
            <a:r>
              <a:rPr lang="en-GB" sz="3500" dirty="0" smtClean="0">
                <a:latin typeface="Century Gothic" panose="020B0502020202020204" pitchFamily="34" charset="0"/>
              </a:rPr>
              <a:t>(paper 1) and Maths Paper </a:t>
            </a:r>
            <a:r>
              <a:rPr lang="en-GB" sz="3500" dirty="0" smtClean="0">
                <a:latin typeface="Century Gothic" panose="020B0502020202020204" pitchFamily="34" charset="0"/>
              </a:rPr>
              <a:t>2, Maths </a:t>
            </a:r>
            <a:r>
              <a:rPr lang="en-GB" sz="3500" dirty="0" smtClean="0">
                <a:latin typeface="Century Gothic" panose="020B0502020202020204" pitchFamily="34" charset="0"/>
              </a:rPr>
              <a:t>Paper 3</a:t>
            </a:r>
          </a:p>
          <a:p>
            <a:pPr marL="0" indent="0">
              <a:buNone/>
            </a:pPr>
            <a:endParaRPr lang="en-GB" sz="3500" dirty="0"/>
          </a:p>
          <a:p>
            <a:pPr marL="0" indent="0">
              <a:buNone/>
            </a:pPr>
            <a:endParaRPr lang="en-GB" sz="3500" dirty="0"/>
          </a:p>
        </p:txBody>
      </p:sp>
    </p:spTree>
    <p:extLst>
      <p:ext uri="{BB962C8B-B14F-4D97-AF65-F5344CB8AC3E}">
        <p14:creationId xmlns:p14="http://schemas.microsoft.com/office/powerpoint/2010/main" val="1108656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453" y="534389"/>
            <a:ext cx="6424802" cy="5807033"/>
          </a:xfrm>
          <a:prstGeom prst="rect">
            <a:avLst/>
          </a:prstGeom>
        </p:spPr>
      </p:pic>
    </p:spTree>
    <p:extLst>
      <p:ext uri="{BB962C8B-B14F-4D97-AF65-F5344CB8AC3E}">
        <p14:creationId xmlns:p14="http://schemas.microsoft.com/office/powerpoint/2010/main" val="353909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883"/>
          </a:xfrm>
        </p:spPr>
        <p:txBody>
          <a:bodyPr/>
          <a:lstStyle/>
          <a:p>
            <a:r>
              <a:rPr lang="en-GB" dirty="0" smtClean="0"/>
              <a:t>Aims:</a:t>
            </a:r>
            <a:endParaRPr lang="en-GB" dirty="0"/>
          </a:p>
        </p:txBody>
      </p:sp>
      <p:sp>
        <p:nvSpPr>
          <p:cNvPr id="3" name="Content Placeholder 2"/>
          <p:cNvSpPr>
            <a:spLocks noGrp="1"/>
          </p:cNvSpPr>
          <p:nvPr>
            <p:ph idx="1"/>
          </p:nvPr>
        </p:nvSpPr>
        <p:spPr>
          <a:xfrm>
            <a:off x="838200" y="1584101"/>
            <a:ext cx="10515600" cy="4351338"/>
          </a:xfrm>
        </p:spPr>
        <p:txBody>
          <a:bodyPr>
            <a:noAutofit/>
          </a:bodyPr>
          <a:lstStyle/>
          <a:p>
            <a:r>
              <a:rPr lang="en-GB" sz="4000" dirty="0" smtClean="0">
                <a:latin typeface="Century Gothic" panose="020B0502020202020204" pitchFamily="34" charset="0"/>
              </a:rPr>
              <a:t>Weekly timetable</a:t>
            </a:r>
          </a:p>
          <a:p>
            <a:r>
              <a:rPr lang="en-GB" sz="4000" dirty="0" smtClean="0">
                <a:latin typeface="Century Gothic" panose="020B0502020202020204" pitchFamily="34" charset="0"/>
              </a:rPr>
              <a:t>Reading Challenge and Top 100 books</a:t>
            </a:r>
          </a:p>
          <a:p>
            <a:r>
              <a:rPr lang="en-GB" sz="4000" dirty="0" smtClean="0">
                <a:latin typeface="Century Gothic" panose="020B0502020202020204" pitchFamily="34" charset="0"/>
              </a:rPr>
              <a:t>Homework</a:t>
            </a:r>
          </a:p>
          <a:p>
            <a:r>
              <a:rPr lang="en-GB" sz="4000" dirty="0" smtClean="0">
                <a:latin typeface="Century Gothic" panose="020B0502020202020204" pitchFamily="34" charset="0"/>
              </a:rPr>
              <a:t>Parent helpers</a:t>
            </a:r>
          </a:p>
          <a:p>
            <a:r>
              <a:rPr lang="en-GB" sz="4000" dirty="0" smtClean="0">
                <a:latin typeface="Century Gothic" panose="020B0502020202020204" pitchFamily="34" charset="0"/>
              </a:rPr>
              <a:t>School Journey</a:t>
            </a:r>
          </a:p>
          <a:p>
            <a:r>
              <a:rPr lang="en-GB" sz="4000" dirty="0" smtClean="0">
                <a:latin typeface="Century Gothic" panose="020B0502020202020204" pitchFamily="34" charset="0"/>
              </a:rPr>
              <a:t>SATs</a:t>
            </a:r>
          </a:p>
          <a:p>
            <a:r>
              <a:rPr lang="en-GB" sz="4000" dirty="0" smtClean="0">
                <a:latin typeface="Century Gothic" panose="020B0502020202020204" pitchFamily="34" charset="0"/>
              </a:rPr>
              <a:t>Questions</a:t>
            </a:r>
          </a:p>
        </p:txBody>
      </p:sp>
    </p:spTree>
    <p:extLst>
      <p:ext uri="{BB962C8B-B14F-4D97-AF65-F5344CB8AC3E}">
        <p14:creationId xmlns:p14="http://schemas.microsoft.com/office/powerpoint/2010/main" val="3845553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Autofit/>
          </a:bodyPr>
          <a:lstStyle/>
          <a:p>
            <a:pPr algn="ctr"/>
            <a:r>
              <a:rPr lang="en-GB" dirty="0" smtClean="0">
                <a:latin typeface="Century Gothic" panose="020B0502020202020204" pitchFamily="34" charset="0"/>
              </a:rPr>
              <a:t>Weekly timetable</a:t>
            </a:r>
            <a:endParaRPr lang="en-GB"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16589125"/>
              </p:ext>
            </p:extLst>
          </p:nvPr>
        </p:nvGraphicFramePr>
        <p:xfrm>
          <a:off x="709411" y="1171977"/>
          <a:ext cx="10515600" cy="5267459"/>
        </p:xfrm>
        <a:graphic>
          <a:graphicData uri="http://schemas.openxmlformats.org/drawingml/2006/table">
            <a:tbl>
              <a:tblPr firstRow="1" firstCol="1" bandRow="1"/>
              <a:tblGrid>
                <a:gridCol w="1235299"/>
                <a:gridCol w="1313645"/>
                <a:gridCol w="1326524"/>
                <a:gridCol w="631065"/>
                <a:gridCol w="1146219"/>
                <a:gridCol w="656823"/>
                <a:gridCol w="1210614"/>
                <a:gridCol w="919131"/>
                <a:gridCol w="291483"/>
                <a:gridCol w="666742"/>
                <a:gridCol w="1118055"/>
              </a:tblGrid>
              <a:tr h="585273">
                <a:tc>
                  <a:txBody>
                    <a:bodyPr/>
                    <a:lstStyle/>
                    <a:p>
                      <a:pPr algn="l">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9-10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10-11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11-11:15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11:15-12:15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12:15-1:15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1:15-2:15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2:15 - 3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3-3:25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910">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err="1" smtClean="0">
                          <a:effectLst/>
                          <a:latin typeface="Century Gothic" panose="020B0502020202020204" pitchFamily="34" charset="0"/>
                          <a:ea typeface="Calibri" panose="020F0502020204030204" pitchFamily="34" charset="0"/>
                          <a:cs typeface="Times New Roman" panose="02020603050405020304" pitchFamily="18" charset="0"/>
                        </a:rPr>
                        <a:t>SPaG</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 (spelling test)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Reading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Leadership time: Computing </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(Mrs</a:t>
                      </a:r>
                      <a:r>
                        <a:rPr lang="en-GB"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Blake</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and P.E. </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(Mr Ryan</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KS2 assembly (3pm)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910">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Tuesday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Arithmetic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French </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(Madame</a:t>
                      </a:r>
                      <a:r>
                        <a:rPr lang="en-GB"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Iqbal</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Music </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(Mrs</a:t>
                      </a:r>
                      <a:r>
                        <a:rPr lang="en-GB"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Bloomfield</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877910">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Reading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Science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Music assembly (3pm)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910">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SPaG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PPA </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(Mrs</a:t>
                      </a:r>
                      <a:r>
                        <a:rPr lang="en-GB"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Hill</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R.E</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and Art/D and 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Stars assembly (3pm)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546">
                <a:tc>
                  <a:txBody>
                    <a:bodyPr/>
                    <a:lstStyle/>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Friday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Reading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History/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Geography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a:effectLst/>
                          <a:latin typeface="Century Gothic" panose="020B0502020202020204" pitchFamily="34" charset="0"/>
                          <a:ea typeface="Calibri" panose="020F0502020204030204" pitchFamily="34" charset="0"/>
                          <a:cs typeface="Times New Roman" panose="02020603050405020304" pitchFamily="18" charset="0"/>
                        </a:rPr>
                        <a:t>PSHE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Whole sch. Assembly (2:45pm)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89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Reading Challenge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611" y="1690688"/>
            <a:ext cx="7026358" cy="4762004"/>
          </a:xfrm>
          <a:prstGeom prst="rect">
            <a:avLst/>
          </a:prstGeom>
        </p:spPr>
      </p:pic>
    </p:spTree>
    <p:extLst>
      <p:ext uri="{BB962C8B-B14F-4D97-AF65-F5344CB8AC3E}">
        <p14:creationId xmlns:p14="http://schemas.microsoft.com/office/powerpoint/2010/main" val="232575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54" y="1416676"/>
            <a:ext cx="11564155" cy="5267459"/>
          </a:xfrm>
        </p:spPr>
        <p:txBody>
          <a:bodyPr>
            <a:normAutofit fontScale="92500" lnSpcReduction="10000"/>
          </a:bodyPr>
          <a:lstStyle/>
          <a:p>
            <a:pPr marL="0" indent="0">
              <a:buNone/>
            </a:pPr>
            <a:r>
              <a:rPr lang="en-GB" dirty="0" smtClean="0">
                <a:latin typeface="Century Gothic" panose="020B0502020202020204" pitchFamily="34" charset="0"/>
              </a:rPr>
              <a:t>There is a real buzz in the class around reading which is </a:t>
            </a:r>
          </a:p>
          <a:p>
            <a:pPr marL="0" indent="0">
              <a:buNone/>
            </a:pPr>
            <a:r>
              <a:rPr lang="en-GB" dirty="0" smtClean="0">
                <a:latin typeface="Century Gothic" panose="020B0502020202020204" pitchFamily="34" charset="0"/>
              </a:rPr>
              <a:t>fantastic!</a:t>
            </a:r>
          </a:p>
          <a:p>
            <a:pPr marL="0" indent="0">
              <a:buNone/>
            </a:pPr>
            <a:r>
              <a:rPr lang="en-GB" dirty="0" smtClean="0">
                <a:latin typeface="Century Gothic" panose="020B0502020202020204" pitchFamily="34" charset="0"/>
              </a:rPr>
              <a:t>I want to encourage the love of reading for many reasons:</a:t>
            </a:r>
          </a:p>
          <a:p>
            <a:pPr marL="514350" indent="-514350">
              <a:buAutoNum type="arabicParenR"/>
            </a:pPr>
            <a:r>
              <a:rPr lang="en-GB" dirty="0" smtClean="0">
                <a:latin typeface="Century Gothic" panose="020B0502020202020204" pitchFamily="34" charset="0"/>
              </a:rPr>
              <a:t>It is a wonderful thing to do!</a:t>
            </a:r>
          </a:p>
          <a:p>
            <a:pPr marL="514350" indent="-514350">
              <a:buAutoNum type="arabicParenR"/>
            </a:pPr>
            <a:r>
              <a:rPr lang="en-GB" dirty="0" smtClean="0">
                <a:latin typeface="Century Gothic" panose="020B0502020202020204" pitchFamily="34" charset="0"/>
              </a:rPr>
              <a:t>It is a life skill and transferable across all subjects</a:t>
            </a:r>
          </a:p>
          <a:p>
            <a:pPr marL="514350" indent="-514350">
              <a:buAutoNum type="arabicParenR"/>
            </a:pPr>
            <a:r>
              <a:rPr lang="en-GB" dirty="0" smtClean="0">
                <a:latin typeface="Century Gothic" panose="020B0502020202020204" pitchFamily="34" charset="0"/>
              </a:rPr>
              <a:t>To improve the children’s vocabulary (this is always an area for improvement in the SATs reading paper)</a:t>
            </a:r>
          </a:p>
          <a:p>
            <a:pPr marL="514350" indent="-514350">
              <a:buAutoNum type="arabicParenR"/>
            </a:pPr>
            <a:r>
              <a:rPr lang="en-GB" dirty="0" smtClean="0">
                <a:latin typeface="Century Gothic" panose="020B0502020202020204" pitchFamily="34" charset="0"/>
              </a:rPr>
              <a:t>To improve the children’s writing</a:t>
            </a:r>
          </a:p>
          <a:p>
            <a:pPr marL="514350" indent="-514350">
              <a:buAutoNum type="arabicParenR"/>
            </a:pPr>
            <a:r>
              <a:rPr lang="en-GB" dirty="0" smtClean="0">
                <a:latin typeface="Century Gothic" panose="020B0502020202020204" pitchFamily="34" charset="0"/>
              </a:rPr>
              <a:t>To improve the children’s spelling</a:t>
            </a:r>
          </a:p>
          <a:p>
            <a:pPr marL="0" indent="0">
              <a:buNone/>
            </a:pPr>
            <a:r>
              <a:rPr lang="en-GB" dirty="0" smtClean="0">
                <a:latin typeface="Century Gothic" panose="020B0502020202020204" pitchFamily="34" charset="0"/>
              </a:rPr>
              <a:t>Please can you help us in encouraging children to read daily and to get their reading records signed. Please also ask your children questions about what they are reading to ensure understanding.</a:t>
            </a:r>
            <a:endParaRPr lang="en-GB" dirty="0">
              <a:latin typeface="Century Gothic" panose="020B0502020202020204" pitchFamily="34" charset="0"/>
            </a:endParaRPr>
          </a:p>
        </p:txBody>
      </p:sp>
      <p:sp>
        <p:nvSpPr>
          <p:cNvPr id="4" name="Title 1"/>
          <p:cNvSpPr>
            <a:spLocks noGrp="1"/>
          </p:cNvSpPr>
          <p:nvPr>
            <p:ph type="title"/>
          </p:nvPr>
        </p:nvSpPr>
        <p:spPr>
          <a:xfrm>
            <a:off x="438954" y="0"/>
            <a:ext cx="10515600" cy="1325563"/>
          </a:xfrm>
        </p:spPr>
        <p:txBody>
          <a:bodyPr>
            <a:normAutofit/>
          </a:bodyPr>
          <a:lstStyle/>
          <a:p>
            <a:r>
              <a:rPr lang="en-GB" sz="3600" dirty="0" smtClean="0">
                <a:latin typeface="Century Gothic" panose="020B0502020202020204" pitchFamily="34" charset="0"/>
              </a:rPr>
              <a:t>Suggested 100 books to read by Year 6</a:t>
            </a:r>
            <a:endParaRPr lang="en-GB" sz="36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10010775" y="106249"/>
            <a:ext cx="2181225" cy="2390775"/>
          </a:xfrm>
          <a:prstGeom prst="rect">
            <a:avLst/>
          </a:prstGeom>
        </p:spPr>
      </p:pic>
    </p:spTree>
    <p:extLst>
      <p:ext uri="{BB962C8B-B14F-4D97-AF65-F5344CB8AC3E}">
        <p14:creationId xmlns:p14="http://schemas.microsoft.com/office/powerpoint/2010/main" val="344762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669" y="-321971"/>
            <a:ext cx="6293742" cy="4610636"/>
          </a:xfrm>
          <a:prstGeom prst="rect">
            <a:avLst/>
          </a:prstGeom>
        </p:spPr>
      </p:pic>
      <p:pic>
        <p:nvPicPr>
          <p:cNvPr id="6" name="Picture 5"/>
          <p:cNvPicPr>
            <a:picLocks noChangeAspect="1"/>
          </p:cNvPicPr>
          <p:nvPr/>
        </p:nvPicPr>
        <p:blipFill>
          <a:blip r:embed="rId3"/>
          <a:stretch>
            <a:fillRect/>
          </a:stretch>
        </p:blipFill>
        <p:spPr>
          <a:xfrm>
            <a:off x="5885307" y="2185786"/>
            <a:ext cx="6435483" cy="4672214"/>
          </a:xfrm>
          <a:prstGeom prst="rect">
            <a:avLst/>
          </a:prstGeom>
        </p:spPr>
      </p:pic>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365419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1254"/>
            <a:ext cx="6465730" cy="4771891"/>
          </a:xfrm>
          <a:prstGeom prst="rect">
            <a:avLst/>
          </a:prstGeom>
        </p:spPr>
      </p:pic>
      <p:pic>
        <p:nvPicPr>
          <p:cNvPr id="5" name="Picture 4"/>
          <p:cNvPicPr>
            <a:picLocks noChangeAspect="1"/>
          </p:cNvPicPr>
          <p:nvPr/>
        </p:nvPicPr>
        <p:blipFill>
          <a:blip r:embed="rId3"/>
          <a:stretch>
            <a:fillRect/>
          </a:stretch>
        </p:blipFill>
        <p:spPr>
          <a:xfrm>
            <a:off x="6096000" y="2386080"/>
            <a:ext cx="6337360" cy="4656932"/>
          </a:xfrm>
          <a:prstGeom prst="rect">
            <a:avLst/>
          </a:prstGeom>
        </p:spPr>
      </p:pic>
    </p:spTree>
    <p:extLst>
      <p:ext uri="{BB962C8B-B14F-4D97-AF65-F5344CB8AC3E}">
        <p14:creationId xmlns:p14="http://schemas.microsoft.com/office/powerpoint/2010/main" val="254081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885849" y="2073977"/>
            <a:ext cx="6473039" cy="4784023"/>
          </a:xfrm>
          <a:prstGeom prst="rect">
            <a:avLst/>
          </a:prstGeom>
        </p:spPr>
      </p:pic>
      <p:pic>
        <p:nvPicPr>
          <p:cNvPr id="5" name="Picture 4"/>
          <p:cNvPicPr>
            <a:picLocks noChangeAspect="1"/>
          </p:cNvPicPr>
          <p:nvPr/>
        </p:nvPicPr>
        <p:blipFill>
          <a:blip r:embed="rId3"/>
          <a:stretch>
            <a:fillRect/>
          </a:stretch>
        </p:blipFill>
        <p:spPr>
          <a:xfrm>
            <a:off x="-166888" y="-234302"/>
            <a:ext cx="6258595" cy="4526933"/>
          </a:xfrm>
          <a:prstGeom prst="rect">
            <a:avLst/>
          </a:prstGeom>
        </p:spPr>
      </p:pic>
    </p:spTree>
    <p:extLst>
      <p:ext uri="{BB962C8B-B14F-4D97-AF65-F5344CB8AC3E}">
        <p14:creationId xmlns:p14="http://schemas.microsoft.com/office/powerpoint/2010/main" val="85405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94256"/>
            <a:ext cx="6332634" cy="4573073"/>
          </a:xfrm>
          <a:prstGeom prst="rect">
            <a:avLst/>
          </a:prstGeom>
        </p:spPr>
      </p:pic>
      <p:pic>
        <p:nvPicPr>
          <p:cNvPr id="5" name="Picture 4"/>
          <p:cNvPicPr>
            <a:picLocks noChangeAspect="1"/>
          </p:cNvPicPr>
          <p:nvPr/>
        </p:nvPicPr>
        <p:blipFill>
          <a:blip r:embed="rId3"/>
          <a:stretch>
            <a:fillRect/>
          </a:stretch>
        </p:blipFill>
        <p:spPr>
          <a:xfrm>
            <a:off x="6096000" y="2267285"/>
            <a:ext cx="6362570" cy="4590715"/>
          </a:xfrm>
          <a:prstGeom prst="rect">
            <a:avLst/>
          </a:prstGeom>
        </p:spPr>
      </p:pic>
    </p:spTree>
    <p:extLst>
      <p:ext uri="{BB962C8B-B14F-4D97-AF65-F5344CB8AC3E}">
        <p14:creationId xmlns:p14="http://schemas.microsoft.com/office/powerpoint/2010/main" val="1997098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603</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Office Theme</vt:lpstr>
      <vt:lpstr>Year 6 Kingfishers</vt:lpstr>
      <vt:lpstr>Aims:</vt:lpstr>
      <vt:lpstr>Weekly timetable</vt:lpstr>
      <vt:lpstr>Reading Challenge</vt:lpstr>
      <vt:lpstr>Suggested 100 books to read by Year 6</vt:lpstr>
      <vt:lpstr>PowerPoint Presentation</vt:lpstr>
      <vt:lpstr>PowerPoint Presentation</vt:lpstr>
      <vt:lpstr>PowerPoint Presentation</vt:lpstr>
      <vt:lpstr>PowerPoint Presentation</vt:lpstr>
      <vt:lpstr>PowerPoint Presentation</vt:lpstr>
      <vt:lpstr>Home learning</vt:lpstr>
      <vt:lpstr>Parent helpers/class reps</vt:lpstr>
      <vt:lpstr>School Journey – Hindleap Warren </vt:lpstr>
      <vt:lpstr>SATs</vt:lpstr>
      <vt:lpstr>PowerPoint Presentation</vt:lpstr>
    </vt:vector>
  </TitlesOfParts>
  <Company>Darell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Kingfishers</dc:title>
  <dc:creator>Sarah Millener</dc:creator>
  <cp:lastModifiedBy>Sarah Millener</cp:lastModifiedBy>
  <cp:revision>26</cp:revision>
  <dcterms:created xsi:type="dcterms:W3CDTF">2014-08-23T11:09:59Z</dcterms:created>
  <dcterms:modified xsi:type="dcterms:W3CDTF">2017-09-18T16:57:00Z</dcterms:modified>
</cp:coreProperties>
</file>