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sldIdLst>
    <p:sldId id="256" r:id="rId2"/>
    <p:sldId id="261" r:id="rId3"/>
    <p:sldId id="268" r:id="rId4"/>
    <p:sldId id="275" r:id="rId5"/>
    <p:sldId id="258" r:id="rId6"/>
    <p:sldId id="276" r:id="rId7"/>
    <p:sldId id="277" r:id="rId8"/>
    <p:sldId id="260" r:id="rId9"/>
    <p:sldId id="278" r:id="rId10"/>
    <p:sldId id="267" r:id="rId11"/>
    <p:sldId id="291" r:id="rId12"/>
    <p:sldId id="259" r:id="rId13"/>
    <p:sldId id="289" r:id="rId14"/>
    <p:sldId id="282" r:id="rId15"/>
    <p:sldId id="262" r:id="rId16"/>
    <p:sldId id="284" r:id="rId17"/>
    <p:sldId id="263" r:id="rId18"/>
    <p:sldId id="285" r:id="rId19"/>
    <p:sldId id="287" r:id="rId20"/>
    <p:sldId id="264" r:id="rId21"/>
    <p:sldId id="286" r:id="rId22"/>
    <p:sldId id="283" r:id="rId23"/>
    <p:sldId id="265" r:id="rId24"/>
    <p:sldId id="281" r:id="rId25"/>
    <p:sldId id="280" r:id="rId26"/>
    <p:sldId id="269" r:id="rId27"/>
    <p:sldId id="271" r:id="rId28"/>
    <p:sldId id="273" r:id="rId29"/>
    <p:sldId id="292" r:id="rId30"/>
    <p:sldId id="290"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94660"/>
  </p:normalViewPr>
  <p:slideViewPr>
    <p:cSldViewPr>
      <p:cViewPr varScale="1">
        <p:scale>
          <a:sx n="81" d="100"/>
          <a:sy n="81" d="100"/>
        </p:scale>
        <p:origin x="540" y="90"/>
      </p:cViewPr>
      <p:guideLst>
        <p:guide orient="horz" pos="2160"/>
        <p:guide pos="2880"/>
      </p:guideLst>
    </p:cSldViewPr>
  </p:slideViewPr>
  <p:notesTextViewPr>
    <p:cViewPr>
      <p:scale>
        <a:sx n="1" d="1"/>
        <a:sy n="1" d="1"/>
      </p:scale>
      <p:origin x="0" y="0"/>
    </p:cViewPr>
  </p:notesTextViewPr>
  <p:sorterViewPr>
    <p:cViewPr>
      <p:scale>
        <a:sx n="100" d="100"/>
        <a:sy n="100" d="100"/>
      </p:scale>
      <p:origin x="0" y="-14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7755C-076D-4B2B-B642-ABB1958C4F8B}" type="datetimeFigureOut">
              <a:rPr lang="en-GB" smtClean="0"/>
              <a:t>14/03/2019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CA761-7548-4517-8B2E-2F60397C8950}" type="slidenum">
              <a:rPr lang="en-GB" smtClean="0"/>
              <a:t>‹#›</a:t>
            </a:fld>
            <a:endParaRPr lang="en-GB"/>
          </a:p>
        </p:txBody>
      </p:sp>
    </p:spTree>
    <p:extLst>
      <p:ext uri="{BB962C8B-B14F-4D97-AF65-F5344CB8AC3E}">
        <p14:creationId xmlns:p14="http://schemas.microsoft.com/office/powerpoint/2010/main" val="76571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51204" name="Slide Number Placeholder 3"/>
          <p:cNvSpPr txBox="1">
            <a:spLocks noGrp="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Rockwell" panose="02060603020205020403" pitchFamily="18" charset="0"/>
                <a:ea typeface="MS PGothic" panose="020B0600070205080204" pitchFamily="34" charset="-128"/>
              </a:defRPr>
            </a:lvl1pPr>
            <a:lvl2pPr marL="742950" indent="-285750" eaLnBrk="0" hangingPunct="0">
              <a:defRPr>
                <a:solidFill>
                  <a:schemeClr val="tx1"/>
                </a:solidFill>
                <a:latin typeface="Rockwell" panose="02060603020205020403" pitchFamily="18" charset="0"/>
                <a:ea typeface="MS PGothic" panose="020B0600070205080204" pitchFamily="34" charset="-128"/>
              </a:defRPr>
            </a:lvl2pPr>
            <a:lvl3pPr marL="1143000" indent="-228600" eaLnBrk="0" hangingPunct="0">
              <a:defRPr>
                <a:solidFill>
                  <a:schemeClr val="tx1"/>
                </a:solidFill>
                <a:latin typeface="Rockwell" panose="02060603020205020403" pitchFamily="18" charset="0"/>
                <a:ea typeface="MS PGothic" panose="020B0600070205080204" pitchFamily="34" charset="-128"/>
              </a:defRPr>
            </a:lvl3pPr>
            <a:lvl4pPr marL="1600200" indent="-228600" eaLnBrk="0" hangingPunct="0">
              <a:defRPr>
                <a:solidFill>
                  <a:schemeClr val="tx1"/>
                </a:solidFill>
                <a:latin typeface="Rockwell" panose="02060603020205020403" pitchFamily="18" charset="0"/>
                <a:ea typeface="MS PGothic" panose="020B0600070205080204" pitchFamily="34" charset="-128"/>
              </a:defRPr>
            </a:lvl4pPr>
            <a:lvl5pPr marL="2057400" indent="-228600" eaLnBrk="0" hangingPunct="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algn="r" eaLnBrk="1" hangingPunct="1"/>
            <a:fld id="{F3D2968C-9B4C-4C99-B083-F3FA0C5AD0B6}" type="slidenum">
              <a:rPr lang="en-US" altLang="en-US" sz="1200"/>
              <a:pPr algn="r" eaLnBrk="1" hangingPunct="1"/>
              <a:t>4</a:t>
            </a:fld>
            <a:endParaRPr lang="en-US" altLang="en-US" sz="1200"/>
          </a:p>
        </p:txBody>
      </p:sp>
    </p:spTree>
    <p:extLst>
      <p:ext uri="{BB962C8B-B14F-4D97-AF65-F5344CB8AC3E}">
        <p14:creationId xmlns:p14="http://schemas.microsoft.com/office/powerpoint/2010/main" val="872735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Rockwell" panose="02060603020205020403" pitchFamily="18" charset="0"/>
                <a:ea typeface="MS PGothic" panose="020B0600070205080204" pitchFamily="34" charset="-128"/>
              </a:defRPr>
            </a:lvl1pPr>
            <a:lvl2pPr marL="742950" indent="-285750" eaLnBrk="0" hangingPunct="0">
              <a:defRPr>
                <a:solidFill>
                  <a:schemeClr val="tx1"/>
                </a:solidFill>
                <a:latin typeface="Rockwell" panose="02060603020205020403" pitchFamily="18" charset="0"/>
                <a:ea typeface="MS PGothic" panose="020B0600070205080204" pitchFamily="34" charset="-128"/>
              </a:defRPr>
            </a:lvl2pPr>
            <a:lvl3pPr marL="1143000" indent="-228600" eaLnBrk="0" hangingPunct="0">
              <a:defRPr>
                <a:solidFill>
                  <a:schemeClr val="tx1"/>
                </a:solidFill>
                <a:latin typeface="Rockwell" panose="02060603020205020403" pitchFamily="18" charset="0"/>
                <a:ea typeface="MS PGothic" panose="020B0600070205080204" pitchFamily="34" charset="-128"/>
              </a:defRPr>
            </a:lvl3pPr>
            <a:lvl4pPr marL="1600200" indent="-228600" eaLnBrk="0" hangingPunct="0">
              <a:defRPr>
                <a:solidFill>
                  <a:schemeClr val="tx1"/>
                </a:solidFill>
                <a:latin typeface="Rockwell" panose="02060603020205020403" pitchFamily="18" charset="0"/>
                <a:ea typeface="MS PGothic" panose="020B0600070205080204" pitchFamily="34" charset="-128"/>
              </a:defRPr>
            </a:lvl4pPr>
            <a:lvl5pPr marL="2057400" indent="-228600" eaLnBrk="0" hangingPunct="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fld id="{DD81C9CE-EC9A-4319-BF52-26C63C698B27}" type="slidenum">
              <a:rPr lang="en-US" altLang="en-US"/>
              <a:pPr eaLnBrk="1" hangingPunct="1"/>
              <a:t>6</a:t>
            </a:fld>
            <a:endParaRPr lang="en-US" altLang="en-US"/>
          </a:p>
        </p:txBody>
      </p:sp>
    </p:spTree>
    <p:extLst>
      <p:ext uri="{BB962C8B-B14F-4D97-AF65-F5344CB8AC3E}">
        <p14:creationId xmlns:p14="http://schemas.microsoft.com/office/powerpoint/2010/main" val="190000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1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defRPr/>
            </a:lvl1pPr>
            <a:extLst/>
          </a:lstStyle>
          <a:p>
            <a:pPr>
              <a:defRPr/>
            </a:pPr>
            <a:fld id="{ADF24EFA-9E3A-4D2C-ADFA-08815A185E46}" type="datetimeFigureOut">
              <a:rPr lang="en-GB"/>
              <a:pPr>
                <a:defRPr/>
              </a:pPr>
              <a:t>14/03/2019</a:t>
            </a:fld>
            <a:endParaRPr lang="en-GB"/>
          </a:p>
        </p:txBody>
      </p:sp>
      <p:sp>
        <p:nvSpPr>
          <p:cNvPr id="8" name="Footer Placeholder 7"/>
          <p:cNvSpPr>
            <a:spLocks noGrp="1"/>
          </p:cNvSpPr>
          <p:nvPr>
            <p:ph type="ftr" sz="quarter" idx="11"/>
          </p:nvPr>
        </p:nvSpPr>
        <p:spPr/>
        <p:txBody>
          <a:bodyPr/>
          <a:lstStyle>
            <a:lvl1pPr>
              <a:defRPr/>
            </a:lvl1pPr>
            <a:extLst/>
          </a:lstStyle>
          <a:p>
            <a:pPr>
              <a:defRPr/>
            </a:pPr>
            <a:endParaRPr lang="en-GB"/>
          </a:p>
        </p:txBody>
      </p:sp>
      <p:sp>
        <p:nvSpPr>
          <p:cNvPr id="9" name="Slide Number Placeholder 10"/>
          <p:cNvSpPr>
            <a:spLocks noGrp="1"/>
          </p:cNvSpPr>
          <p:nvPr>
            <p:ph type="sldNum" sz="quarter" idx="12"/>
          </p:nvPr>
        </p:nvSpPr>
        <p:spPr/>
        <p:txBody>
          <a:bodyPr/>
          <a:lstStyle>
            <a:lvl1pPr>
              <a:defRPr/>
            </a:lvl1pPr>
            <a:extLst/>
          </a:lstStyle>
          <a:p>
            <a:pPr>
              <a:defRPr/>
            </a:pPr>
            <a:fld id="{713AFE7C-D9E9-4C12-BE0D-343CB7299EA1}"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5D76EC34-1A42-4696-9044-07C2D8F0EFA8}" type="datetimeFigureOut">
              <a:rPr lang="en-GB"/>
              <a:pPr>
                <a:defRPr/>
              </a:pPr>
              <a:t>14/03/2019</a:t>
            </a:fld>
            <a:endParaRPr lang="en-GB"/>
          </a:p>
        </p:txBody>
      </p:sp>
      <p:sp>
        <p:nvSpPr>
          <p:cNvPr id="5" name="Footer Placeholder 17"/>
          <p:cNvSpPr>
            <a:spLocks noGrp="1"/>
          </p:cNvSpPr>
          <p:nvPr>
            <p:ph type="ftr" sz="quarter" idx="11"/>
          </p:nvPr>
        </p:nvSpPr>
        <p:spPr/>
        <p:txBody>
          <a:bodyPr/>
          <a:lstStyle>
            <a:lvl1pPr>
              <a:defRPr/>
            </a:lvl1pPr>
          </a:lstStyle>
          <a:p>
            <a:pPr>
              <a:defRPr/>
            </a:pPr>
            <a:endParaRPr lang="en-GB"/>
          </a:p>
        </p:txBody>
      </p:sp>
      <p:sp>
        <p:nvSpPr>
          <p:cNvPr id="6" name="Slide Number Placeholder 4"/>
          <p:cNvSpPr>
            <a:spLocks noGrp="1"/>
          </p:cNvSpPr>
          <p:nvPr>
            <p:ph type="sldNum" sz="quarter" idx="12"/>
          </p:nvPr>
        </p:nvSpPr>
        <p:spPr/>
        <p:txBody>
          <a:bodyPr/>
          <a:lstStyle>
            <a:lvl1pPr>
              <a:defRPr/>
            </a:lvl1pPr>
          </a:lstStyle>
          <a:p>
            <a:pPr>
              <a:defRPr/>
            </a:pPr>
            <a:fld id="{D2F74BFC-D8CF-4392-866A-702841C7B472}"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A1D52669-BDB1-4AF8-AB07-DBD35C05A2E3}" type="datetimeFigureOut">
              <a:rPr lang="en-GB"/>
              <a:pPr>
                <a:defRPr/>
              </a:pPr>
              <a:t>14/03/2019</a:t>
            </a:fld>
            <a:endParaRPr lang="en-GB"/>
          </a:p>
        </p:txBody>
      </p:sp>
      <p:sp>
        <p:nvSpPr>
          <p:cNvPr id="5" name="Footer Placeholder 17"/>
          <p:cNvSpPr>
            <a:spLocks noGrp="1"/>
          </p:cNvSpPr>
          <p:nvPr>
            <p:ph type="ftr" sz="quarter" idx="11"/>
          </p:nvPr>
        </p:nvSpPr>
        <p:spPr/>
        <p:txBody>
          <a:bodyPr/>
          <a:lstStyle>
            <a:lvl1pPr>
              <a:defRPr/>
            </a:lvl1pPr>
          </a:lstStyle>
          <a:p>
            <a:pPr>
              <a:defRPr/>
            </a:pPr>
            <a:endParaRPr lang="en-GB"/>
          </a:p>
        </p:txBody>
      </p:sp>
      <p:sp>
        <p:nvSpPr>
          <p:cNvPr id="6" name="Slide Number Placeholder 4"/>
          <p:cNvSpPr>
            <a:spLocks noGrp="1"/>
          </p:cNvSpPr>
          <p:nvPr>
            <p:ph type="sldNum" sz="quarter" idx="12"/>
          </p:nvPr>
        </p:nvSpPr>
        <p:spPr/>
        <p:txBody>
          <a:bodyPr/>
          <a:lstStyle>
            <a:lvl1pPr>
              <a:defRPr/>
            </a:lvl1pPr>
          </a:lstStyle>
          <a:p>
            <a:pPr>
              <a:defRPr/>
            </a:pPr>
            <a:fld id="{5233D011-990B-4A01-AD11-6CBA043FED9D}"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Content Placeholder 2"/>
          <p:cNvSpPr>
            <a:spLocks noGrp="1"/>
          </p:cNvSpPr>
          <p:nvPr>
            <p:ph idx="1"/>
          </p:nvPr>
        </p:nvSpPr>
        <p:spPr>
          <a:xfrm>
            <a:off x="502920" y="530352"/>
            <a:ext cx="8183880"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81BB0383-446F-46F4-88CD-737EFA0090A6}" type="datetimeFigureOut">
              <a:rPr lang="en-GB"/>
              <a:pPr>
                <a:defRPr/>
              </a:pPr>
              <a:t>14/03/2019</a:t>
            </a:fld>
            <a:endParaRPr lang="en-GB"/>
          </a:p>
        </p:txBody>
      </p:sp>
      <p:sp>
        <p:nvSpPr>
          <p:cNvPr id="5" name="Footer Placeholder 17"/>
          <p:cNvSpPr>
            <a:spLocks noGrp="1"/>
          </p:cNvSpPr>
          <p:nvPr>
            <p:ph type="ftr" sz="quarter" idx="11"/>
          </p:nvPr>
        </p:nvSpPr>
        <p:spPr/>
        <p:txBody>
          <a:bodyPr/>
          <a:lstStyle>
            <a:lvl1pPr>
              <a:defRPr/>
            </a:lvl1pPr>
          </a:lstStyle>
          <a:p>
            <a:pPr>
              <a:defRPr/>
            </a:pPr>
            <a:endParaRPr lang="en-GB"/>
          </a:p>
        </p:txBody>
      </p:sp>
      <p:sp>
        <p:nvSpPr>
          <p:cNvPr id="6" name="Slide Number Placeholder 4"/>
          <p:cNvSpPr>
            <a:spLocks noGrp="1"/>
          </p:cNvSpPr>
          <p:nvPr>
            <p:ph type="sldNum" sz="quarter" idx="12"/>
          </p:nvPr>
        </p:nvSpPr>
        <p:spPr/>
        <p:txBody>
          <a:bodyPr/>
          <a:lstStyle>
            <a:lvl1pPr>
              <a:defRPr/>
            </a:lvl1pPr>
          </a:lstStyle>
          <a:p>
            <a:pPr>
              <a:defRPr/>
            </a:pPr>
            <a:fld id="{B911F0BA-1C28-4039-B167-83CE6C9708DB}"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1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9E385D2E-3B01-4680-9370-CCF4A481C45B}" type="datetimeFigureOut">
              <a:rPr lang="en-GB"/>
              <a:pPr>
                <a:defRPr/>
              </a:pPr>
              <a:t>14/03/2019</a:t>
            </a:fld>
            <a:endParaRPr lang="en-GB"/>
          </a:p>
        </p:txBody>
      </p:sp>
      <p:sp>
        <p:nvSpPr>
          <p:cNvPr id="7" name="Footer Placeholder 4"/>
          <p:cNvSpPr>
            <a:spLocks noGrp="1"/>
          </p:cNvSpPr>
          <p:nvPr>
            <p:ph type="ftr" sz="quarter" idx="11"/>
          </p:nvPr>
        </p:nvSpPr>
        <p:spPr/>
        <p:txBody>
          <a:bodyPr/>
          <a:lstStyle>
            <a:lvl1pPr>
              <a:defRPr/>
            </a:lvl1pPr>
            <a:extLst/>
          </a:lstStyle>
          <a:p>
            <a:pPr>
              <a:defRPr/>
            </a:pPr>
            <a:endParaRPr lang="en-GB"/>
          </a:p>
        </p:txBody>
      </p:sp>
      <p:sp>
        <p:nvSpPr>
          <p:cNvPr id="8" name="Slide Number Placeholder 5"/>
          <p:cNvSpPr>
            <a:spLocks noGrp="1"/>
          </p:cNvSpPr>
          <p:nvPr>
            <p:ph type="sldNum" sz="quarter" idx="12"/>
          </p:nvPr>
        </p:nvSpPr>
        <p:spPr/>
        <p:txBody>
          <a:bodyPr/>
          <a:lstStyle>
            <a:lvl1pPr>
              <a:defRPr/>
            </a:lvl1pPr>
            <a:extLst/>
          </a:lstStyle>
          <a:p>
            <a:pPr>
              <a:defRPr/>
            </a:pPr>
            <a:fld id="{88547924-C402-475B-9B44-002049EA4340}"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fld id="{B00A4905-C0D8-4279-9F88-5C1B83F4F772}" type="datetimeFigureOut">
              <a:rPr lang="en-GB"/>
              <a:pPr>
                <a:defRPr/>
              </a:pPr>
              <a:t>14/03/2019</a:t>
            </a:fld>
            <a:endParaRPr lang="en-GB"/>
          </a:p>
        </p:txBody>
      </p:sp>
      <p:sp>
        <p:nvSpPr>
          <p:cNvPr id="6" name="Footer Placeholder 17"/>
          <p:cNvSpPr>
            <a:spLocks noGrp="1"/>
          </p:cNvSpPr>
          <p:nvPr>
            <p:ph type="ftr" sz="quarter" idx="11"/>
          </p:nvPr>
        </p:nvSpPr>
        <p:spPr/>
        <p:txBody>
          <a:bodyPr/>
          <a:lstStyle>
            <a:lvl1pPr>
              <a:defRPr/>
            </a:lvl1pPr>
          </a:lstStyle>
          <a:p>
            <a:pPr>
              <a:defRPr/>
            </a:pPr>
            <a:endParaRPr lang="en-GB"/>
          </a:p>
        </p:txBody>
      </p:sp>
      <p:sp>
        <p:nvSpPr>
          <p:cNvPr id="7" name="Slide Number Placeholder 4"/>
          <p:cNvSpPr>
            <a:spLocks noGrp="1"/>
          </p:cNvSpPr>
          <p:nvPr>
            <p:ph type="sldNum" sz="quarter" idx="12"/>
          </p:nvPr>
        </p:nvSpPr>
        <p:spPr/>
        <p:txBody>
          <a:bodyPr/>
          <a:lstStyle>
            <a:lvl1pPr>
              <a:defRPr/>
            </a:lvl1pPr>
          </a:lstStyle>
          <a:p>
            <a:pPr>
              <a:defRPr/>
            </a:pPr>
            <a:fld id="{891D1E8F-83D2-4456-A3A3-05325E91B12F}"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smtClean="0"/>
              <a:t>Click to edit Master title style</a:t>
            </a:r>
            <a:endParaRPr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pPr>
              <a:defRPr/>
            </a:pPr>
            <a:fld id="{DC5DD7E7-5722-4BA8-8F9B-0103D9C3F720}" type="datetimeFigureOut">
              <a:rPr lang="en-GB"/>
              <a:pPr>
                <a:defRPr/>
              </a:pPr>
              <a:t>14/03/2019</a:t>
            </a:fld>
            <a:endParaRPr lang="en-GB"/>
          </a:p>
        </p:txBody>
      </p:sp>
      <p:sp>
        <p:nvSpPr>
          <p:cNvPr id="8" name="Footer Placeholder 17"/>
          <p:cNvSpPr>
            <a:spLocks noGrp="1"/>
          </p:cNvSpPr>
          <p:nvPr>
            <p:ph type="ftr" sz="quarter" idx="11"/>
          </p:nvPr>
        </p:nvSpPr>
        <p:spPr/>
        <p:txBody>
          <a:bodyPr/>
          <a:lstStyle>
            <a:lvl1pPr>
              <a:defRPr/>
            </a:lvl1pPr>
          </a:lstStyle>
          <a:p>
            <a:pPr>
              <a:defRPr/>
            </a:pPr>
            <a:endParaRPr lang="en-GB"/>
          </a:p>
        </p:txBody>
      </p:sp>
      <p:sp>
        <p:nvSpPr>
          <p:cNvPr id="9" name="Slide Number Placeholder 4"/>
          <p:cNvSpPr>
            <a:spLocks noGrp="1"/>
          </p:cNvSpPr>
          <p:nvPr>
            <p:ph type="sldNum" sz="quarter" idx="12"/>
          </p:nvPr>
        </p:nvSpPr>
        <p:spPr/>
        <p:txBody>
          <a:bodyPr/>
          <a:lstStyle>
            <a:lvl1pPr>
              <a:defRPr/>
            </a:lvl1pPr>
          </a:lstStyle>
          <a:p>
            <a:pPr>
              <a:defRPr/>
            </a:pPr>
            <a:fld id="{29B8C379-558F-49FA-A7AE-C8EEADED440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4"/>
          <p:cNvSpPr>
            <a:spLocks noGrp="1"/>
          </p:cNvSpPr>
          <p:nvPr>
            <p:ph type="dt" sz="half" idx="10"/>
          </p:nvPr>
        </p:nvSpPr>
        <p:spPr/>
        <p:txBody>
          <a:bodyPr/>
          <a:lstStyle>
            <a:lvl1pPr>
              <a:defRPr/>
            </a:lvl1pPr>
          </a:lstStyle>
          <a:p>
            <a:pPr>
              <a:defRPr/>
            </a:pPr>
            <a:fld id="{4D912419-FE85-4713-BC83-07590973CF21}" type="datetimeFigureOut">
              <a:rPr lang="en-GB"/>
              <a:pPr>
                <a:defRPr/>
              </a:pPr>
              <a:t>14/03/2019</a:t>
            </a:fld>
            <a:endParaRPr lang="en-GB"/>
          </a:p>
        </p:txBody>
      </p:sp>
      <p:sp>
        <p:nvSpPr>
          <p:cNvPr id="4" name="Footer Placeholder 17"/>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18E2D543-DE0D-4D84-8C62-8C43003D258A}"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extLst/>
          </a:lstStyle>
          <a:p>
            <a:pPr>
              <a:defRPr/>
            </a:pPr>
            <a:fld id="{CB9BBF1D-482A-485E-A238-616D02664693}" type="datetimeFigureOut">
              <a:rPr lang="en-GB"/>
              <a:pPr>
                <a:defRPr/>
              </a:pPr>
              <a:t>14/03/2019</a:t>
            </a:fld>
            <a:endParaRPr lang="en-GB"/>
          </a:p>
        </p:txBody>
      </p:sp>
      <p:sp>
        <p:nvSpPr>
          <p:cNvPr id="4" name="Footer Placeholder 2"/>
          <p:cNvSpPr>
            <a:spLocks noGrp="1"/>
          </p:cNvSpPr>
          <p:nvPr>
            <p:ph type="ftr" sz="quarter" idx="11"/>
          </p:nvPr>
        </p:nvSpPr>
        <p:spPr/>
        <p:txBody>
          <a:bodyPr/>
          <a:lstStyle>
            <a:lvl1pPr>
              <a:defRPr/>
            </a:lvl1pPr>
            <a:extLst/>
          </a:lstStyle>
          <a:p>
            <a:pPr>
              <a:defRPr/>
            </a:pPr>
            <a:endParaRPr lang="en-GB"/>
          </a:p>
        </p:txBody>
      </p:sp>
      <p:sp>
        <p:nvSpPr>
          <p:cNvPr id="5" name="Slide Number Placeholder 3"/>
          <p:cNvSpPr>
            <a:spLocks noGrp="1"/>
          </p:cNvSpPr>
          <p:nvPr>
            <p:ph type="sldNum" sz="quarter" idx="12"/>
          </p:nvPr>
        </p:nvSpPr>
        <p:spPr/>
        <p:txBody>
          <a:bodyPr/>
          <a:lstStyle>
            <a:lvl1pPr>
              <a:defRPr/>
            </a:lvl1pPr>
            <a:extLst/>
          </a:lstStyle>
          <a:p>
            <a:pPr>
              <a:defRPr/>
            </a:pPr>
            <a:fld id="{3E879477-83F9-4992-A645-F8E0A2D55078}"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n-US" smtClean="0"/>
              <a:t>Click to edit Master title style</a:t>
            </a:r>
            <a:endParaRPr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fld id="{F8D0E5FF-43F2-4F66-8DAF-35B1CB11E012}" type="datetimeFigureOut">
              <a:rPr lang="en-GB"/>
              <a:pPr>
                <a:defRPr/>
              </a:pPr>
              <a:t>14/03/2019</a:t>
            </a:fld>
            <a:endParaRPr lang="en-GB"/>
          </a:p>
        </p:txBody>
      </p:sp>
      <p:sp>
        <p:nvSpPr>
          <p:cNvPr id="6" name="Footer Placeholder 17"/>
          <p:cNvSpPr>
            <a:spLocks noGrp="1"/>
          </p:cNvSpPr>
          <p:nvPr>
            <p:ph type="ftr" sz="quarter" idx="11"/>
          </p:nvPr>
        </p:nvSpPr>
        <p:spPr/>
        <p:txBody>
          <a:bodyPr/>
          <a:lstStyle>
            <a:lvl1pPr>
              <a:defRPr/>
            </a:lvl1pPr>
          </a:lstStyle>
          <a:p>
            <a:pPr>
              <a:defRPr/>
            </a:pPr>
            <a:endParaRPr lang="en-GB"/>
          </a:p>
        </p:txBody>
      </p:sp>
      <p:sp>
        <p:nvSpPr>
          <p:cNvPr id="7" name="Slide Number Placeholder 4"/>
          <p:cNvSpPr>
            <a:spLocks noGrp="1"/>
          </p:cNvSpPr>
          <p:nvPr>
            <p:ph type="sldNum" sz="quarter" idx="12"/>
          </p:nvPr>
        </p:nvSpPr>
        <p:spPr/>
        <p:txBody>
          <a:bodyPr/>
          <a:lstStyle>
            <a:lvl1pPr>
              <a:defRPr/>
            </a:lvl1pPr>
          </a:lstStyle>
          <a:p>
            <a:pPr>
              <a:defRPr/>
            </a:pPr>
            <a:fld id="{8FA30DB3-8CD6-4D7E-9841-1C55FF360C50}"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1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ound Single Corner Rectangle 10"/>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lvl1pPr>
            <a:extLst/>
          </a:lstStyle>
          <a:p>
            <a:pPr>
              <a:defRPr/>
            </a:pPr>
            <a:fld id="{8B862181-BC41-46AA-95A1-EE2E452A1988}" type="datetimeFigureOut">
              <a:rPr lang="en-GB"/>
              <a:pPr>
                <a:defRPr/>
              </a:pPr>
              <a:t>14/03/2019</a:t>
            </a:fld>
            <a:endParaRPr lang="en-GB"/>
          </a:p>
        </p:txBody>
      </p:sp>
      <p:sp>
        <p:nvSpPr>
          <p:cNvPr id="8" name="Footer Placeholder 5"/>
          <p:cNvSpPr>
            <a:spLocks noGrp="1"/>
          </p:cNvSpPr>
          <p:nvPr>
            <p:ph type="ftr" sz="quarter" idx="11"/>
          </p:nvPr>
        </p:nvSpPr>
        <p:spPr/>
        <p:txBody>
          <a:bodyPr/>
          <a:lstStyle>
            <a:lvl1pPr>
              <a:defRPr/>
            </a:lvl1pPr>
            <a:extLst/>
          </a:lstStyle>
          <a:p>
            <a:pPr>
              <a:defRPr/>
            </a:pPr>
            <a:endParaRPr lang="en-GB"/>
          </a:p>
        </p:txBody>
      </p:sp>
      <p:sp>
        <p:nvSpPr>
          <p:cNvPr id="9" name="Slide Number Placeholder 6"/>
          <p:cNvSpPr>
            <a:spLocks noGrp="1"/>
          </p:cNvSpPr>
          <p:nvPr>
            <p:ph type="sldNum" sz="quarter" idx="12"/>
          </p:nvPr>
        </p:nvSpPr>
        <p:spPr/>
        <p:txBody>
          <a:bodyPr/>
          <a:lstStyle>
            <a:lvl1pPr>
              <a:defRPr/>
            </a:lvl1pPr>
            <a:extLst/>
          </a:lstStyle>
          <a:p>
            <a:pPr>
              <a:defRPr/>
            </a:pPr>
            <a:fld id="{311BA3A0-85B1-45E2-BBC5-C7E82E4C0531}"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8E59CCA2-09CA-4577-A2CD-CC74D4B43C61}" type="datetimeFigureOut">
              <a:rPr lang="en-GB"/>
              <a:pPr>
                <a:defRPr/>
              </a:pPr>
              <a:t>14/03/2019</a:t>
            </a:fld>
            <a:endParaRPr lang="en-GB"/>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endParaRPr lang="en-GB"/>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C30AEBC6-FBC4-42E6-89E4-5994B1E55F8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08" r:id="rId1"/>
    <p:sldLayoutId id="2147483701" r:id="rId2"/>
    <p:sldLayoutId id="2147483709" r:id="rId3"/>
    <p:sldLayoutId id="2147483702" r:id="rId4"/>
    <p:sldLayoutId id="2147483703" r:id="rId5"/>
    <p:sldLayoutId id="2147483704" r:id="rId6"/>
    <p:sldLayoutId id="2147483710" r:id="rId7"/>
    <p:sldLayoutId id="2147483705" r:id="rId8"/>
    <p:sldLayoutId id="2147483711" r:id="rId9"/>
    <p:sldLayoutId id="2147483706" r:id="rId10"/>
    <p:sldLayoutId id="2147483707" r:id="rId11"/>
  </p:sldLayoutIdLst>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hyperlink" Target="../Local%20Settings/Temporary%20Internet%20Files/Content.IE5/I0CQE6R7/Darrell%20Primary%20upper%2013.13%20%20Room%20plan.do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hyperlink" Target="../Local%20Settings/Temporary%20Internet%20Files/Content.IE5/I0CQE6R7/Darell%20Primary%2013.13%20timetable.doc"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750" y="1700213"/>
            <a:ext cx="8099425" cy="1828800"/>
          </a:xfrm>
        </p:spPr>
        <p:txBody>
          <a:bodyPr>
            <a:noAutofit/>
          </a:bodyPr>
          <a:lstStyle/>
          <a:p>
            <a:pPr eaLnBrk="1" fontAlgn="auto" hangingPunct="1">
              <a:spcAft>
                <a:spcPts val="0"/>
              </a:spcAft>
              <a:defRPr/>
            </a:pPr>
            <a:r>
              <a:rPr lang="en-GB" sz="6600" dirty="0" smtClean="0">
                <a:latin typeface="Century Gothic" panose="020B0502020202020204" pitchFamily="34" charset="0"/>
              </a:rPr>
              <a:t>Year 6 Residential Journey to </a:t>
            </a:r>
            <a:r>
              <a:rPr lang="en-GB" sz="6600" dirty="0" err="1" smtClean="0">
                <a:latin typeface="Century Gothic" panose="020B0502020202020204" pitchFamily="34" charset="0"/>
              </a:rPr>
              <a:t>Hindleap</a:t>
            </a:r>
            <a:r>
              <a:rPr lang="en-GB" sz="6600" dirty="0" smtClean="0">
                <a:latin typeface="Century Gothic" panose="020B0502020202020204" pitchFamily="34" charset="0"/>
              </a:rPr>
              <a:t> Warren</a:t>
            </a:r>
            <a:endParaRPr lang="en-GB" sz="6600" dirty="0">
              <a:latin typeface="Century Gothic" panose="020B0502020202020204" pitchFamily="34" charset="0"/>
            </a:endParaRPr>
          </a:p>
        </p:txBody>
      </p:sp>
      <p:sp>
        <p:nvSpPr>
          <p:cNvPr id="13314" name="Subtitle 2"/>
          <p:cNvSpPr>
            <a:spLocks noGrp="1"/>
          </p:cNvSpPr>
          <p:nvPr>
            <p:ph type="subTitle" idx="1"/>
          </p:nvPr>
        </p:nvSpPr>
        <p:spPr>
          <a:xfrm>
            <a:off x="722313" y="3684588"/>
            <a:ext cx="7772400" cy="1184275"/>
          </a:xfrm>
        </p:spPr>
        <p:txBody>
          <a:bodyPr/>
          <a:lstStyle/>
          <a:p>
            <a:pPr marL="36513" algn="ctr" eaLnBrk="1" hangingPunct="1">
              <a:spcBef>
                <a:spcPct val="0"/>
              </a:spcBef>
            </a:pPr>
            <a:r>
              <a:rPr lang="en-GB" sz="3200" dirty="0" smtClean="0">
                <a:solidFill>
                  <a:srgbClr val="79766F"/>
                </a:solidFill>
                <a:latin typeface="Century Gothic" panose="020B0502020202020204" pitchFamily="34" charset="0"/>
              </a:rPr>
              <a:t>December 2</a:t>
            </a:r>
            <a:r>
              <a:rPr lang="en-GB" sz="3200" baseline="30000" dirty="0" smtClean="0">
                <a:solidFill>
                  <a:srgbClr val="79766F"/>
                </a:solidFill>
                <a:latin typeface="Century Gothic" panose="020B0502020202020204" pitchFamily="34" charset="0"/>
              </a:rPr>
              <a:t>nd</a:t>
            </a:r>
            <a:r>
              <a:rPr lang="en-GB" sz="3200" dirty="0" smtClean="0">
                <a:solidFill>
                  <a:srgbClr val="79766F"/>
                </a:solidFill>
                <a:latin typeface="Century Gothic" panose="020B0502020202020204" pitchFamily="34" charset="0"/>
              </a:rPr>
              <a:t> – 6</a:t>
            </a:r>
            <a:r>
              <a:rPr lang="en-GB" sz="3200" baseline="30000" dirty="0" smtClean="0">
                <a:solidFill>
                  <a:srgbClr val="79766F"/>
                </a:solidFill>
                <a:latin typeface="Century Gothic" panose="020B0502020202020204" pitchFamily="34" charset="0"/>
              </a:rPr>
              <a:t>th</a:t>
            </a:r>
            <a:r>
              <a:rPr lang="en-GB" sz="3200" dirty="0" smtClean="0">
                <a:solidFill>
                  <a:srgbClr val="79766F"/>
                </a:solidFill>
                <a:latin typeface="Century Gothic" panose="020B0502020202020204" pitchFamily="34" charset="0"/>
              </a:rPr>
              <a:t> 2019</a:t>
            </a:r>
          </a:p>
          <a:p>
            <a:pPr marL="36513" algn="ctr" eaLnBrk="1" hangingPunct="1">
              <a:spcBef>
                <a:spcPct val="0"/>
              </a:spcBef>
            </a:pPr>
            <a:r>
              <a:rPr lang="en-GB" sz="3200" dirty="0" smtClean="0">
                <a:solidFill>
                  <a:srgbClr val="79766F"/>
                </a:solidFill>
                <a:latin typeface="Century Gothic" panose="020B0502020202020204" pitchFamily="34" charset="0"/>
              </a:rPr>
              <a:t>Depart Monday at 9.00 from school</a:t>
            </a:r>
          </a:p>
          <a:p>
            <a:pPr marL="36513" algn="ctr" eaLnBrk="1" hangingPunct="1">
              <a:spcBef>
                <a:spcPct val="0"/>
              </a:spcBef>
            </a:pPr>
            <a:r>
              <a:rPr lang="en-GB" sz="3200" dirty="0" smtClean="0">
                <a:solidFill>
                  <a:srgbClr val="79766F"/>
                </a:solidFill>
                <a:latin typeface="Century Gothic" panose="020B0502020202020204" pitchFamily="34" charset="0"/>
              </a:rPr>
              <a:t>Return Friday at 3.30 to school</a:t>
            </a:r>
          </a:p>
          <a:p>
            <a:pPr marL="36513" eaLnBrk="1" hangingPunct="1">
              <a:spcBef>
                <a:spcPct val="0"/>
              </a:spcBef>
            </a:pPr>
            <a:endParaRPr lang="en-GB" sz="2400" dirty="0" smtClean="0">
              <a:solidFill>
                <a:srgbClr val="79766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GB" dirty="0" smtClean="0">
                <a:solidFill>
                  <a:schemeClr val="accent1">
                    <a:tint val="88000"/>
                    <a:satMod val="150000"/>
                  </a:schemeClr>
                </a:solidFill>
              </a:rPr>
              <a:t>Other Information</a:t>
            </a:r>
            <a:endParaRPr lang="en-GB" dirty="0">
              <a:solidFill>
                <a:schemeClr val="accent1">
                  <a:tint val="88000"/>
                  <a:satMod val="150000"/>
                </a:schemeClr>
              </a:solidFill>
            </a:endParaRPr>
          </a:p>
        </p:txBody>
      </p:sp>
      <p:sp>
        <p:nvSpPr>
          <p:cNvPr id="30722" name="Content Placeholder 2"/>
          <p:cNvSpPr>
            <a:spLocks noGrp="1"/>
          </p:cNvSpPr>
          <p:nvPr>
            <p:ph idx="1"/>
          </p:nvPr>
        </p:nvSpPr>
        <p:spPr>
          <a:xfrm>
            <a:off x="503238" y="530225"/>
            <a:ext cx="8183562" cy="4187825"/>
          </a:xfrm>
        </p:spPr>
        <p:txBody>
          <a:bodyPr/>
          <a:lstStyle/>
          <a:p>
            <a:pPr eaLnBrk="1" hangingPunct="1"/>
            <a:r>
              <a:rPr lang="en-GB" sz="3200" u="sng" dirty="0" smtClean="0">
                <a:latin typeface="Century Gothic" panose="020B0502020202020204" pitchFamily="34" charset="0"/>
              </a:rPr>
              <a:t>Special meal requirements</a:t>
            </a:r>
          </a:p>
          <a:p>
            <a:pPr eaLnBrk="1" hangingPunct="1">
              <a:buFont typeface="Wingdings 2" pitchFamily="18" charset="2"/>
              <a:buNone/>
            </a:pPr>
            <a:r>
              <a:rPr lang="en-GB" sz="3200" dirty="0" smtClean="0">
                <a:latin typeface="Century Gothic" panose="020B0502020202020204" pitchFamily="34" charset="0"/>
              </a:rPr>
              <a:t>  Please ensure that any special meal requirements are made clear on the medical form so that we inform </a:t>
            </a:r>
            <a:r>
              <a:rPr lang="en-GB" sz="3200" dirty="0" err="1" smtClean="0">
                <a:latin typeface="Century Gothic" panose="020B0502020202020204" pitchFamily="34" charset="0"/>
              </a:rPr>
              <a:t>Hindleap</a:t>
            </a:r>
            <a:r>
              <a:rPr lang="en-GB" sz="3200" dirty="0" smtClean="0">
                <a:latin typeface="Century Gothic" panose="020B0502020202020204" pitchFamily="34" charset="0"/>
              </a:rPr>
              <a:t> Warren in advance to ensure alternatives or total avoidance. The medical form will go out in September so that we have up to date information.</a:t>
            </a:r>
          </a:p>
          <a:p>
            <a:pPr eaLnBrk="1" hangingPunct="1">
              <a:buFont typeface="Wingdings 2" pitchFamily="18" charset="2"/>
              <a:buNone/>
            </a:pPr>
            <a:endParaRPr lang="en-GB" dirty="0" smtClean="0"/>
          </a:p>
          <a:p>
            <a:pPr eaLnBrk="1" hangingPunct="1"/>
            <a:endParaRPr lang="en-GB" dirty="0" smtClean="0"/>
          </a:p>
          <a:p>
            <a:pPr eaLnBrk="1" hangingPunct="1"/>
            <a:endParaRPr lang="en-GB"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Activities</a:t>
            </a:r>
            <a:endParaRPr lang="en-GB" dirty="0"/>
          </a:p>
        </p:txBody>
      </p:sp>
      <p:sp>
        <p:nvSpPr>
          <p:cNvPr id="3" name="Content Placeholder 2"/>
          <p:cNvSpPr>
            <a:spLocks noGrp="1"/>
          </p:cNvSpPr>
          <p:nvPr>
            <p:ph idx="1"/>
          </p:nvPr>
        </p:nvSpPr>
        <p:spPr/>
        <p:txBody>
          <a:bodyPr/>
          <a:lstStyle/>
          <a:p>
            <a:pPr marL="0" indent="0">
              <a:buNone/>
            </a:pPr>
            <a:r>
              <a:rPr lang="en-GB" sz="3200" dirty="0" smtClean="0">
                <a:latin typeface="Century Gothic" panose="020B0502020202020204" pitchFamily="34" charset="0"/>
              </a:rPr>
              <a:t>I will now be briefly going through some of the activities that other children have taken part in. However there is no guarantee of activities yet as I am yet to finalise these with </a:t>
            </a:r>
            <a:r>
              <a:rPr lang="en-GB" sz="3200" dirty="0" err="1" smtClean="0">
                <a:latin typeface="Century Gothic" panose="020B0502020202020204" pitchFamily="34" charset="0"/>
              </a:rPr>
              <a:t>Hindleap</a:t>
            </a:r>
            <a:r>
              <a:rPr lang="en-GB" sz="3200" dirty="0" smtClean="0">
                <a:latin typeface="Century Gothic" panose="020B0502020202020204" pitchFamily="34" charset="0"/>
              </a:rPr>
              <a:t> Warren.</a:t>
            </a:r>
            <a:endParaRPr lang="en-GB" sz="3200" dirty="0">
              <a:latin typeface="Century Gothic" panose="020B0502020202020204" pitchFamily="34" charset="0"/>
            </a:endParaRPr>
          </a:p>
        </p:txBody>
      </p:sp>
    </p:spTree>
    <p:extLst>
      <p:ext uri="{BB962C8B-B14F-4D97-AF65-F5344CB8AC3E}">
        <p14:creationId xmlns:p14="http://schemas.microsoft.com/office/powerpoint/2010/main" val="290054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GB" dirty="0" smtClean="0">
                <a:solidFill>
                  <a:schemeClr val="accent1">
                    <a:tint val="88000"/>
                    <a:satMod val="150000"/>
                  </a:schemeClr>
                </a:solidFill>
              </a:rPr>
              <a:t>Activities</a:t>
            </a:r>
            <a:endParaRPr lang="en-GB"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843463"/>
          </a:xfrm>
        </p:spPr>
        <p:txBody>
          <a:bodyPr>
            <a:normAutofit fontScale="85000" lnSpcReduction="20000"/>
          </a:bodyPr>
          <a:lstStyle/>
          <a:p>
            <a:pPr marL="0" indent="0" eaLnBrk="1" fontAlgn="auto" hangingPunct="1">
              <a:spcAft>
                <a:spcPts val="0"/>
              </a:spcAft>
              <a:buFont typeface="Wingdings 2"/>
              <a:buNone/>
              <a:defRPr/>
            </a:pPr>
            <a:r>
              <a:rPr lang="en-GB" u="sng" dirty="0">
                <a:latin typeface="Century Gothic" panose="020B0502020202020204" pitchFamily="34" charset="0"/>
              </a:rPr>
              <a:t>Abseiling and Zip </a:t>
            </a:r>
            <a:r>
              <a:rPr lang="en-GB" u="sng" dirty="0" smtClean="0">
                <a:latin typeface="Century Gothic" panose="020B0502020202020204" pitchFamily="34" charset="0"/>
              </a:rPr>
              <a:t>Wire</a:t>
            </a:r>
          </a:p>
          <a:p>
            <a:pPr marL="0" indent="0" eaLnBrk="1" fontAlgn="auto" hangingPunct="1">
              <a:spcAft>
                <a:spcPts val="0"/>
              </a:spcAft>
              <a:buFont typeface="Wingdings 2"/>
              <a:buNone/>
              <a:defRPr/>
            </a:pPr>
            <a:r>
              <a:rPr lang="en-GB" dirty="0" smtClean="0">
                <a:latin typeface="Century Gothic" panose="020B0502020202020204" pitchFamily="34" charset="0"/>
              </a:rPr>
              <a:t>At </a:t>
            </a:r>
            <a:r>
              <a:rPr lang="en-GB" dirty="0" err="1">
                <a:latin typeface="Century Gothic" panose="020B0502020202020204" pitchFamily="34" charset="0"/>
              </a:rPr>
              <a:t>Hindleap</a:t>
            </a:r>
            <a:r>
              <a:rPr lang="en-GB" dirty="0">
                <a:latin typeface="Century Gothic" panose="020B0502020202020204" pitchFamily="34" charset="0"/>
              </a:rPr>
              <a:t> Warren they do their abseiling and zip wire from a specially constructed platform in a tree. This exhilarating activity requires individuals to commit to trusting the equipment and the instructor. They also build togetherness within the group as the young people encourage each other. </a:t>
            </a:r>
          </a:p>
          <a:p>
            <a:pPr marL="0" indent="0" eaLnBrk="1" fontAlgn="auto" hangingPunct="1">
              <a:spcAft>
                <a:spcPts val="0"/>
              </a:spcAft>
              <a:buFont typeface="Wingdings 2"/>
              <a:buNone/>
              <a:defRPr/>
            </a:pPr>
            <a:r>
              <a:rPr lang="en-GB" dirty="0">
                <a:latin typeface="Century Gothic" panose="020B0502020202020204" pitchFamily="34" charset="0"/>
              </a:rPr>
              <a:t> </a:t>
            </a:r>
          </a:p>
          <a:p>
            <a:pPr marL="0" indent="0" eaLnBrk="1" fontAlgn="auto" hangingPunct="1">
              <a:spcAft>
                <a:spcPts val="0"/>
              </a:spcAft>
              <a:buFont typeface="Wingdings 2"/>
              <a:buNone/>
              <a:defRPr/>
            </a:pPr>
            <a:r>
              <a:rPr lang="en-GB" u="sng" dirty="0">
                <a:latin typeface="Century Gothic" panose="020B0502020202020204" pitchFamily="34" charset="0"/>
              </a:rPr>
              <a:t>Archery</a:t>
            </a:r>
          </a:p>
          <a:p>
            <a:pPr marL="0" indent="0" eaLnBrk="1" fontAlgn="auto" hangingPunct="1">
              <a:spcAft>
                <a:spcPts val="0"/>
              </a:spcAft>
              <a:buFont typeface="Wingdings 2"/>
              <a:buNone/>
              <a:defRPr/>
            </a:pPr>
            <a:r>
              <a:rPr lang="en-GB" dirty="0">
                <a:latin typeface="Century Gothic" panose="020B0502020202020204" pitchFamily="34" charset="0"/>
              </a:rPr>
              <a:t>This activity is about skill acquisition. It is possible to progress rapidly and by the end of the session be able to hit the target with reasonable accuracy.  The importance of listening to and following instructions and the need to follow safety procedures are key parts of this activity. </a:t>
            </a:r>
          </a:p>
          <a:p>
            <a:pPr marL="0" indent="0" eaLnBrk="1" fontAlgn="auto" hangingPunct="1">
              <a:spcAft>
                <a:spcPts val="0"/>
              </a:spcAft>
              <a:buFont typeface="Wingdings 2"/>
              <a:buNone/>
              <a:defRPr/>
            </a:pP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67544" y="692696"/>
            <a:ext cx="7753350" cy="555972"/>
          </a:xfrm>
        </p:spPr>
        <p:txBody>
          <a:bodyPr>
            <a:normAutofit fontScale="90000"/>
          </a:bodyPr>
          <a:lstStyle/>
          <a:p>
            <a:r>
              <a:rPr lang="en-US" altLang="en-US" dirty="0" smtClean="0"/>
              <a:t>Zip Wire</a:t>
            </a:r>
          </a:p>
        </p:txBody>
      </p:sp>
      <p:pic>
        <p:nvPicPr>
          <p:cNvPr id="39938" name="Picture 4"/>
          <p:cNvPicPr>
            <a:picLocks noGrp="1" noChangeAspect="1" noChangeArrowheads="1"/>
          </p:cNvPicPr>
          <p:nvPr>
            <p:ph idx="1"/>
          </p:nvPr>
        </p:nvPicPr>
        <p:blipFill>
          <a:blip r:embed="rId2"/>
          <a:srcRect t="13744" b="14377"/>
          <a:stretch>
            <a:fillRect/>
          </a:stretch>
        </p:blipFill>
        <p:spPr>
          <a:xfrm>
            <a:off x="659272" y="1556792"/>
            <a:ext cx="7369894" cy="3988156"/>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698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nvPr>
        </p:nvSpPr>
        <p:spPr/>
        <p:txBody>
          <a:bodyPr/>
          <a:lstStyle/>
          <a:p>
            <a:r>
              <a:rPr lang="en-GB" altLang="en-US" dirty="0" smtClean="0"/>
              <a:t>Archery</a:t>
            </a:r>
          </a:p>
        </p:txBody>
      </p:sp>
      <p:sp>
        <p:nvSpPr>
          <p:cNvPr id="35843" name="Rectangle 3"/>
          <p:cNvSpPr>
            <a:spLocks noGrp="1"/>
          </p:cNvSpPr>
          <p:nvPr>
            <p:ph type="body" idx="4294967295"/>
          </p:nvPr>
        </p:nvSpPr>
        <p:spPr/>
        <p:txBody>
          <a:bodyPr/>
          <a:lstStyle/>
          <a:p>
            <a:endParaRPr lang="en-GB" altLang="en-US" smtClean="0"/>
          </a:p>
        </p:txBody>
      </p:sp>
      <p:pic>
        <p:nvPicPr>
          <p:cNvPr id="35844" name="Picture 4" descr="archery1"/>
          <p:cNvPicPr>
            <a:picLocks noChangeAspect="1" noChangeArrowheads="1"/>
          </p:cNvPicPr>
          <p:nvPr/>
        </p:nvPicPr>
        <p:blipFill>
          <a:blip r:embed="rId2">
            <a:extLst>
              <a:ext uri="{28A0092B-C50C-407E-A947-70E740481C1C}">
                <a14:useLocalDpi xmlns:a14="http://schemas.microsoft.com/office/drawing/2010/main" val="0"/>
              </a:ext>
            </a:extLst>
          </a:blip>
          <a:srcRect b="23756"/>
          <a:stretch>
            <a:fillRect/>
          </a:stretch>
        </p:blipFill>
        <p:spPr bwMode="auto">
          <a:xfrm>
            <a:off x="424656" y="532208"/>
            <a:ext cx="83407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009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GB" dirty="0" smtClean="0">
                <a:solidFill>
                  <a:schemeClr val="accent1">
                    <a:tint val="88000"/>
                    <a:satMod val="150000"/>
                  </a:schemeClr>
                </a:solidFill>
              </a:rPr>
              <a:t>Activities</a:t>
            </a:r>
            <a:endParaRPr lang="en-GB"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914900"/>
          </a:xfrm>
        </p:spPr>
        <p:txBody>
          <a:bodyPr>
            <a:normAutofit fontScale="92500" lnSpcReduction="20000"/>
          </a:bodyPr>
          <a:lstStyle/>
          <a:p>
            <a:pPr marL="0" indent="0" eaLnBrk="1" fontAlgn="auto" hangingPunct="1">
              <a:spcAft>
                <a:spcPts val="0"/>
              </a:spcAft>
              <a:buFont typeface="Wingdings 2"/>
              <a:buNone/>
              <a:defRPr/>
            </a:pPr>
            <a:r>
              <a:rPr lang="en-GB" u="sng" dirty="0" err="1">
                <a:latin typeface="Century Gothic" panose="020B0502020202020204" pitchFamily="34" charset="0"/>
              </a:rPr>
              <a:t>Bushcraft</a:t>
            </a:r>
            <a:endParaRPr lang="en-GB" u="sng" dirty="0">
              <a:latin typeface="Century Gothic" panose="020B0502020202020204" pitchFamily="34" charset="0"/>
            </a:endParaRPr>
          </a:p>
          <a:p>
            <a:pPr marL="0" indent="0" eaLnBrk="1" fontAlgn="auto" hangingPunct="1">
              <a:spcAft>
                <a:spcPts val="0"/>
              </a:spcAft>
              <a:buFont typeface="Wingdings 2"/>
              <a:buNone/>
              <a:defRPr/>
            </a:pPr>
            <a:r>
              <a:rPr lang="en-GB" dirty="0" smtClean="0">
                <a:latin typeface="Century Gothic" panose="020B0502020202020204" pitchFamily="34" charset="0"/>
              </a:rPr>
              <a:t>The </a:t>
            </a:r>
            <a:r>
              <a:rPr lang="en-GB" dirty="0">
                <a:latin typeface="Century Gothic" panose="020B0502020202020204" pitchFamily="34" charset="0"/>
              </a:rPr>
              <a:t>session starts with an introduction to the basic elements of wilderness survival. The creation of a debris shelter is next, built from anything found lying around the forest. This is followed by a fire lighting display with the children having a chance to set their own fires using a flint and steel or a bow </a:t>
            </a:r>
            <a:r>
              <a:rPr lang="en-GB" dirty="0" smtClean="0">
                <a:latin typeface="Century Gothic" panose="020B0502020202020204" pitchFamily="34" charset="0"/>
              </a:rPr>
              <a:t>drill.</a:t>
            </a:r>
            <a:endParaRPr lang="en-GB" dirty="0">
              <a:latin typeface="Century Gothic" panose="020B0502020202020204" pitchFamily="34" charset="0"/>
            </a:endParaRPr>
          </a:p>
          <a:p>
            <a:pPr marL="0" indent="0" eaLnBrk="1" fontAlgn="auto" hangingPunct="1">
              <a:spcAft>
                <a:spcPts val="0"/>
              </a:spcAft>
              <a:buFont typeface="Wingdings 2"/>
              <a:buNone/>
              <a:defRPr/>
            </a:pPr>
            <a:r>
              <a:rPr lang="en-GB" dirty="0">
                <a:latin typeface="Century Gothic" panose="020B0502020202020204" pitchFamily="34" charset="0"/>
              </a:rPr>
              <a:t> </a:t>
            </a:r>
          </a:p>
          <a:p>
            <a:pPr marL="0" indent="0" eaLnBrk="1" fontAlgn="auto" hangingPunct="1">
              <a:spcAft>
                <a:spcPts val="0"/>
              </a:spcAft>
              <a:buFont typeface="Wingdings 2"/>
              <a:buNone/>
              <a:defRPr/>
            </a:pPr>
            <a:r>
              <a:rPr lang="en-GB" u="sng" dirty="0">
                <a:latin typeface="Century Gothic" panose="020B0502020202020204" pitchFamily="34" charset="0"/>
              </a:rPr>
              <a:t>Climbing Wall</a:t>
            </a:r>
          </a:p>
          <a:p>
            <a:pPr marL="0" indent="0" eaLnBrk="1" fontAlgn="auto" hangingPunct="1">
              <a:spcAft>
                <a:spcPts val="0"/>
              </a:spcAft>
              <a:buFont typeface="Wingdings 2"/>
              <a:buNone/>
              <a:defRPr/>
            </a:pPr>
            <a:r>
              <a:rPr lang="en-GB" dirty="0" err="1">
                <a:latin typeface="Century Gothic" panose="020B0502020202020204" pitchFamily="34" charset="0"/>
              </a:rPr>
              <a:t>Hindleap</a:t>
            </a:r>
            <a:r>
              <a:rPr lang="en-GB" dirty="0">
                <a:latin typeface="Century Gothic" panose="020B0502020202020204" pitchFamily="34" charset="0"/>
              </a:rPr>
              <a:t> Warren has a purpose-built climbing </a:t>
            </a:r>
            <a:r>
              <a:rPr lang="en-GB" dirty="0" smtClean="0">
                <a:latin typeface="Century Gothic" panose="020B0502020202020204" pitchFamily="34" charset="0"/>
              </a:rPr>
              <a:t>wall. This </a:t>
            </a:r>
            <a:r>
              <a:rPr lang="en-GB" dirty="0">
                <a:latin typeface="Century Gothic" panose="020B0502020202020204" pitchFamily="34" charset="0"/>
              </a:rPr>
              <a:t>session provides the opportunity for individuals to challenge themselves as well as emphasising effective teamwork.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p:txBody>
          <a:bodyPr/>
          <a:lstStyle/>
          <a:p>
            <a:r>
              <a:rPr lang="en-GB" altLang="en-US" smtClean="0"/>
              <a:t>Climbing</a:t>
            </a:r>
          </a:p>
        </p:txBody>
      </p:sp>
      <p:sp>
        <p:nvSpPr>
          <p:cNvPr id="38915" name="Rectangle 5"/>
          <p:cNvSpPr>
            <a:spLocks noGrp="1"/>
          </p:cNvSpPr>
          <p:nvPr>
            <p:ph type="body" idx="4294967295"/>
          </p:nvPr>
        </p:nvSpPr>
        <p:spPr/>
        <p:txBody>
          <a:bodyPr/>
          <a:lstStyle/>
          <a:p>
            <a:endParaRPr lang="en-GB" altLang="en-US" smtClean="0"/>
          </a:p>
        </p:txBody>
      </p:sp>
      <p:pic>
        <p:nvPicPr>
          <p:cNvPr id="3891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94" y="522709"/>
            <a:ext cx="835025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461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GB" dirty="0" smtClean="0">
                <a:solidFill>
                  <a:schemeClr val="accent1">
                    <a:tint val="88000"/>
                    <a:satMod val="150000"/>
                  </a:schemeClr>
                </a:solidFill>
              </a:rPr>
              <a:t>Activities</a:t>
            </a:r>
            <a:endParaRPr lang="en-GB"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914900"/>
          </a:xfrm>
        </p:spPr>
        <p:txBody>
          <a:bodyPr>
            <a:normAutofit fontScale="92500" lnSpcReduction="20000"/>
          </a:bodyPr>
          <a:lstStyle/>
          <a:p>
            <a:pPr marL="0" indent="0" eaLnBrk="1" fontAlgn="auto" hangingPunct="1">
              <a:spcAft>
                <a:spcPts val="0"/>
              </a:spcAft>
              <a:buFont typeface="Wingdings 2"/>
              <a:buNone/>
              <a:defRPr/>
            </a:pPr>
            <a:r>
              <a:rPr lang="en-GB" u="sng" dirty="0">
                <a:latin typeface="Century Gothic" panose="020B0502020202020204" pitchFamily="34" charset="0"/>
              </a:rPr>
              <a:t>Forest Adventure</a:t>
            </a:r>
          </a:p>
          <a:p>
            <a:pPr marL="0" indent="0" eaLnBrk="1" fontAlgn="auto" hangingPunct="1">
              <a:spcAft>
                <a:spcPts val="0"/>
              </a:spcAft>
              <a:buFont typeface="Wingdings 2"/>
              <a:buNone/>
              <a:defRPr/>
            </a:pPr>
            <a:r>
              <a:rPr lang="en-GB" dirty="0" smtClean="0">
                <a:latin typeface="Century Gothic" panose="020B0502020202020204" pitchFamily="34" charset="0"/>
              </a:rPr>
              <a:t>This activity takes </a:t>
            </a:r>
            <a:r>
              <a:rPr lang="en-GB" dirty="0">
                <a:latin typeface="Century Gothic" panose="020B0502020202020204" pitchFamily="34" charset="0"/>
              </a:rPr>
              <a:t>the form of a mini expedition through </a:t>
            </a:r>
            <a:r>
              <a:rPr lang="en-GB" dirty="0" err="1">
                <a:latin typeface="Century Gothic" panose="020B0502020202020204" pitchFamily="34" charset="0"/>
              </a:rPr>
              <a:t>Hindleap’s</a:t>
            </a:r>
            <a:r>
              <a:rPr lang="en-GB" dirty="0">
                <a:latin typeface="Century Gothic" panose="020B0502020202020204" pitchFamily="34" charset="0"/>
              </a:rPr>
              <a:t> 300 private acres during which the group has to travel through difficult terrain, such as </a:t>
            </a:r>
            <a:r>
              <a:rPr lang="en-GB" dirty="0" err="1">
                <a:latin typeface="Century Gothic" panose="020B0502020202020204" pitchFamily="34" charset="0"/>
              </a:rPr>
              <a:t>streamways</a:t>
            </a:r>
            <a:r>
              <a:rPr lang="en-GB" dirty="0">
                <a:latin typeface="Century Gothic" panose="020B0502020202020204" pitchFamily="34" charset="0"/>
              </a:rPr>
              <a:t> and thick undergrowth. </a:t>
            </a:r>
            <a:endParaRPr lang="en-GB" dirty="0" smtClean="0">
              <a:latin typeface="Century Gothic" panose="020B0502020202020204" pitchFamily="34" charset="0"/>
            </a:endParaRPr>
          </a:p>
          <a:p>
            <a:pPr marL="0" indent="0" eaLnBrk="1" fontAlgn="auto" hangingPunct="1">
              <a:spcAft>
                <a:spcPts val="0"/>
              </a:spcAft>
              <a:buFont typeface="Wingdings 2"/>
              <a:buNone/>
              <a:defRPr/>
            </a:pPr>
            <a:r>
              <a:rPr lang="en-GB" dirty="0">
                <a:latin typeface="Century Gothic" panose="020B0502020202020204" pitchFamily="34" charset="0"/>
              </a:rPr>
              <a:t> </a:t>
            </a:r>
          </a:p>
          <a:p>
            <a:pPr marL="0" indent="0" eaLnBrk="1" fontAlgn="auto" hangingPunct="1">
              <a:spcAft>
                <a:spcPts val="0"/>
              </a:spcAft>
              <a:buFont typeface="Wingdings 2"/>
              <a:buNone/>
              <a:defRPr/>
            </a:pPr>
            <a:r>
              <a:rPr lang="en-GB" u="sng" dirty="0">
                <a:latin typeface="Century Gothic" panose="020B0502020202020204" pitchFamily="34" charset="0"/>
              </a:rPr>
              <a:t>High Adventure</a:t>
            </a:r>
          </a:p>
          <a:p>
            <a:pPr marL="0" indent="0" eaLnBrk="1" fontAlgn="auto" hangingPunct="1">
              <a:spcAft>
                <a:spcPts val="0"/>
              </a:spcAft>
              <a:buFont typeface="Wingdings 2"/>
              <a:buNone/>
              <a:defRPr/>
            </a:pPr>
            <a:r>
              <a:rPr lang="en-GB" dirty="0">
                <a:latin typeface="Century Gothic" panose="020B0502020202020204" pitchFamily="34" charset="0"/>
              </a:rPr>
              <a:t>For this session the group undertake a variety of challenges up in the trees. </a:t>
            </a:r>
            <a:r>
              <a:rPr lang="en-GB" dirty="0" smtClean="0">
                <a:latin typeface="Century Gothic" panose="020B0502020202020204" pitchFamily="34" charset="0"/>
              </a:rPr>
              <a:t>At </a:t>
            </a:r>
            <a:r>
              <a:rPr lang="en-GB" dirty="0">
                <a:latin typeface="Century Gothic" panose="020B0502020202020204" pitchFamily="34" charset="0"/>
              </a:rPr>
              <a:t>all times the safety rope is managed by the instructor, so the participant is completely safe, however, their perception of danger is a valuable learning experience.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9552" y="692696"/>
            <a:ext cx="7753350" cy="483964"/>
          </a:xfrm>
        </p:spPr>
        <p:txBody>
          <a:bodyPr>
            <a:normAutofit fontScale="90000"/>
          </a:bodyPr>
          <a:lstStyle/>
          <a:p>
            <a:r>
              <a:rPr lang="en-US" altLang="en-US" dirty="0" smtClean="0"/>
              <a:t>Forest Adventure</a:t>
            </a:r>
          </a:p>
        </p:txBody>
      </p:sp>
      <p:pic>
        <p:nvPicPr>
          <p:cNvPr id="4" name="Picture 2"/>
          <p:cNvPicPr>
            <a:picLocks noGrp="1" noChangeAspect="1" noChangeArrowheads="1"/>
          </p:cNvPicPr>
          <p:nvPr>
            <p:ph idx="1"/>
          </p:nvPr>
        </p:nvPicPr>
        <p:blipFill>
          <a:blip r:embed="rId2"/>
          <a:srcRect t="18727"/>
          <a:stretch>
            <a:fillRect/>
          </a:stretch>
        </p:blipFill>
        <p:spPr>
          <a:xfrm>
            <a:off x="539552" y="1412776"/>
            <a:ext cx="7945958" cy="4299888"/>
          </a:xfrm>
          <a:effectLst>
            <a:outerShdw blurRad="292100" dist="139700" dir="2700000" algn="tl" rotWithShape="0">
              <a:srgbClr val="333333">
                <a:alpha val="64999"/>
              </a:srgbClr>
            </a:outerShdw>
          </a:effectLst>
        </p:spPr>
      </p:pic>
    </p:spTree>
    <p:extLst>
      <p:ext uri="{BB962C8B-B14F-4D97-AF65-F5344CB8AC3E}">
        <p14:creationId xmlns:p14="http://schemas.microsoft.com/office/powerpoint/2010/main" val="2536890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98450" y="712788"/>
            <a:ext cx="7753350" cy="555972"/>
          </a:xfrm>
        </p:spPr>
        <p:txBody>
          <a:bodyPr>
            <a:normAutofit fontScale="90000"/>
          </a:bodyPr>
          <a:lstStyle/>
          <a:p>
            <a:r>
              <a:rPr lang="en-US" altLang="en-US" dirty="0" smtClean="0"/>
              <a:t>High Adventure</a:t>
            </a:r>
          </a:p>
        </p:txBody>
      </p:sp>
      <p:pic>
        <p:nvPicPr>
          <p:cNvPr id="43010" name="Content Placeholder 2"/>
          <p:cNvPicPr>
            <a:picLocks noGrp="1" noChangeAspect="1"/>
          </p:cNvPicPr>
          <p:nvPr>
            <p:ph idx="1"/>
          </p:nvPr>
        </p:nvPicPr>
        <p:blipFill>
          <a:blip r:embed="rId2"/>
          <a:srcRect t="2385" b="25085"/>
          <a:stretch>
            <a:fillRect/>
          </a:stretch>
        </p:blipFill>
        <p:spPr>
          <a:xfrm>
            <a:off x="971600" y="1556792"/>
            <a:ext cx="7009854" cy="3793324"/>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239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GB" dirty="0" err="1" smtClean="0">
                <a:solidFill>
                  <a:schemeClr val="accent1">
                    <a:tint val="88000"/>
                    <a:satMod val="150000"/>
                  </a:schemeClr>
                </a:solidFill>
              </a:rPr>
              <a:t>Hindleap</a:t>
            </a:r>
            <a:r>
              <a:rPr lang="en-GB" dirty="0" smtClean="0">
                <a:solidFill>
                  <a:schemeClr val="accent1">
                    <a:tint val="88000"/>
                    <a:satMod val="150000"/>
                  </a:schemeClr>
                </a:solidFill>
              </a:rPr>
              <a:t> Warren</a:t>
            </a:r>
            <a:endParaRPr lang="en-GB"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986338"/>
          </a:xfrm>
        </p:spPr>
        <p:txBody>
          <a:bodyPr>
            <a:normAutofit fontScale="92500" lnSpcReduction="10000"/>
          </a:bodyPr>
          <a:lstStyle/>
          <a:p>
            <a:pPr marL="0" indent="0" eaLnBrk="1" fontAlgn="auto" hangingPunct="1">
              <a:spcAft>
                <a:spcPts val="0"/>
              </a:spcAft>
              <a:buFont typeface="Wingdings 2"/>
              <a:buNone/>
              <a:defRPr/>
            </a:pPr>
            <a:r>
              <a:rPr lang="en-GB" dirty="0" smtClean="0">
                <a:latin typeface="Century Gothic" panose="020B0502020202020204" pitchFamily="34" charset="0"/>
              </a:rPr>
              <a:t>High </a:t>
            </a:r>
            <a:r>
              <a:rPr lang="en-GB" dirty="0">
                <a:latin typeface="Century Gothic" panose="020B0502020202020204" pitchFamily="34" charset="0"/>
              </a:rPr>
              <a:t>in the Ashdown Forest, set in 300 acres of woodland and wilderness, just over an hour from London, </a:t>
            </a:r>
            <a:r>
              <a:rPr lang="en-GB" dirty="0" err="1">
                <a:latin typeface="Century Gothic" panose="020B0502020202020204" pitchFamily="34" charset="0"/>
              </a:rPr>
              <a:t>Hindleap</a:t>
            </a:r>
            <a:r>
              <a:rPr lang="en-GB" dirty="0">
                <a:latin typeface="Century Gothic" panose="020B0502020202020204" pitchFamily="34" charset="0"/>
              </a:rPr>
              <a:t> Warren Outdoor Education Centre creates opportunities for personal and social development that are second to </a:t>
            </a:r>
            <a:r>
              <a:rPr lang="en-GB" dirty="0" smtClean="0">
                <a:latin typeface="Century Gothic" panose="020B0502020202020204" pitchFamily="34" charset="0"/>
              </a:rPr>
              <a:t>none.</a:t>
            </a:r>
          </a:p>
          <a:p>
            <a:pPr marL="0" indent="0" eaLnBrk="1" fontAlgn="auto" hangingPunct="1">
              <a:spcAft>
                <a:spcPts val="0"/>
              </a:spcAft>
              <a:buFont typeface="Wingdings 2"/>
              <a:buNone/>
              <a:defRPr/>
            </a:pPr>
            <a:endParaRPr lang="en-GB" dirty="0">
              <a:latin typeface="Century Gothic" panose="020B0502020202020204" pitchFamily="34" charset="0"/>
            </a:endParaRPr>
          </a:p>
          <a:p>
            <a:pPr marL="0" indent="0" eaLnBrk="1" fontAlgn="auto" hangingPunct="1">
              <a:spcAft>
                <a:spcPts val="0"/>
              </a:spcAft>
              <a:buFont typeface="Wingdings 2"/>
              <a:buNone/>
              <a:defRPr/>
            </a:pPr>
            <a:r>
              <a:rPr lang="en-GB" dirty="0">
                <a:latin typeface="Century Gothic" panose="020B0502020202020204" pitchFamily="34" charset="0"/>
              </a:rPr>
              <a:t>Outdoor education challenges young people, encouraging and enabling them to reach out beyond that which is familiar and comfortable. The sense of adventure it instills and the team-work it inspires, help young people come together, win new confidence and gain invaluable education for life</a:t>
            </a:r>
            <a:r>
              <a:rPr lang="en-GB" dirty="0" smtClean="0">
                <a:latin typeface="Century Gothic" panose="020B0502020202020204" pitchFamily="34" charset="0"/>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GB" dirty="0" smtClean="0">
                <a:solidFill>
                  <a:schemeClr val="accent1">
                    <a:tint val="88000"/>
                    <a:satMod val="150000"/>
                  </a:schemeClr>
                </a:solidFill>
              </a:rPr>
              <a:t>Activities</a:t>
            </a:r>
            <a:endParaRPr lang="en-GB"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770438"/>
          </a:xfrm>
        </p:spPr>
        <p:txBody>
          <a:bodyPr>
            <a:normAutofit fontScale="92500" lnSpcReduction="20000"/>
          </a:bodyPr>
          <a:lstStyle/>
          <a:p>
            <a:pPr marL="0" indent="0" eaLnBrk="1" fontAlgn="auto" hangingPunct="1">
              <a:spcAft>
                <a:spcPts val="0"/>
              </a:spcAft>
              <a:buFont typeface="Wingdings 2"/>
              <a:buNone/>
              <a:defRPr/>
            </a:pPr>
            <a:r>
              <a:rPr lang="en-GB" u="sng" dirty="0">
                <a:latin typeface="Century Gothic" panose="020B0502020202020204" pitchFamily="34" charset="0"/>
              </a:rPr>
              <a:t>Map Reading and Orienteering</a:t>
            </a:r>
          </a:p>
          <a:p>
            <a:pPr marL="0" indent="0" eaLnBrk="1" fontAlgn="auto" hangingPunct="1">
              <a:spcAft>
                <a:spcPts val="0"/>
              </a:spcAft>
              <a:buFont typeface="Wingdings 2"/>
              <a:buNone/>
              <a:defRPr/>
            </a:pPr>
            <a:r>
              <a:rPr lang="en-GB" dirty="0" smtClean="0">
                <a:latin typeface="Century Gothic" panose="020B0502020202020204" pitchFamily="34" charset="0"/>
              </a:rPr>
              <a:t>This starts with an </a:t>
            </a:r>
            <a:r>
              <a:rPr lang="en-GB" dirty="0">
                <a:latin typeface="Century Gothic" panose="020B0502020202020204" pitchFamily="34" charset="0"/>
              </a:rPr>
              <a:t>indoor theory session </a:t>
            </a:r>
            <a:r>
              <a:rPr lang="en-GB" dirty="0" smtClean="0">
                <a:latin typeface="Century Gothic" panose="020B0502020202020204" pitchFamily="34" charset="0"/>
              </a:rPr>
              <a:t>followed by an opportunity </a:t>
            </a:r>
            <a:r>
              <a:rPr lang="en-GB" dirty="0">
                <a:latin typeface="Century Gothic" panose="020B0502020202020204" pitchFamily="34" charset="0"/>
              </a:rPr>
              <a:t>for small </a:t>
            </a:r>
            <a:r>
              <a:rPr lang="en-GB" dirty="0" smtClean="0">
                <a:latin typeface="Century Gothic" panose="020B0502020202020204" pitchFamily="34" charset="0"/>
              </a:rPr>
              <a:t>groups </a:t>
            </a:r>
            <a:r>
              <a:rPr lang="en-GB" dirty="0">
                <a:latin typeface="Century Gothic" panose="020B0502020202020204" pitchFamily="34" charset="0"/>
              </a:rPr>
              <a:t>to put skills learnt into action and complete a full orienteering course. </a:t>
            </a:r>
          </a:p>
          <a:p>
            <a:pPr marL="0" indent="0" eaLnBrk="1" fontAlgn="auto" hangingPunct="1">
              <a:spcAft>
                <a:spcPts val="0"/>
              </a:spcAft>
              <a:buFont typeface="Wingdings 2"/>
              <a:buNone/>
              <a:defRPr/>
            </a:pPr>
            <a:r>
              <a:rPr lang="en-GB" dirty="0">
                <a:latin typeface="Century Gothic" panose="020B0502020202020204" pitchFamily="34" charset="0"/>
              </a:rPr>
              <a:t> </a:t>
            </a:r>
          </a:p>
          <a:p>
            <a:pPr marL="0" indent="0" eaLnBrk="1" fontAlgn="auto" hangingPunct="1">
              <a:spcAft>
                <a:spcPts val="0"/>
              </a:spcAft>
              <a:buFont typeface="Wingdings 2"/>
              <a:buNone/>
              <a:defRPr/>
            </a:pPr>
            <a:r>
              <a:rPr lang="en-GB" u="sng" dirty="0">
                <a:latin typeface="Century Gothic" panose="020B0502020202020204" pitchFamily="34" charset="0"/>
              </a:rPr>
              <a:t>Obstacle Courses</a:t>
            </a:r>
          </a:p>
          <a:p>
            <a:pPr marL="0" indent="0" eaLnBrk="1" fontAlgn="auto" hangingPunct="1">
              <a:spcAft>
                <a:spcPts val="0"/>
              </a:spcAft>
              <a:buFont typeface="Wingdings 2"/>
              <a:buNone/>
              <a:defRPr/>
            </a:pPr>
            <a:r>
              <a:rPr lang="en-GB" dirty="0">
                <a:latin typeface="Century Gothic" panose="020B0502020202020204" pitchFamily="34" charset="0"/>
              </a:rPr>
              <a:t>During this session the group will encounter a series of obstacles, which include a low rope course, tunnels, scramble nets, string trails and lots of </a:t>
            </a:r>
            <a:r>
              <a:rPr lang="en-GB" dirty="0" smtClean="0">
                <a:latin typeface="Century Gothic" panose="020B0502020202020204" pitchFamily="34" charset="0"/>
              </a:rPr>
              <a:t>mud!  The </a:t>
            </a:r>
            <a:r>
              <a:rPr lang="en-GB" dirty="0">
                <a:latin typeface="Century Gothic" panose="020B0502020202020204" pitchFamily="34" charset="0"/>
              </a:rPr>
              <a:t>challenges are physical in nature and require determination, good teamwork, and a sense of fun</a:t>
            </a:r>
            <a:r>
              <a:rPr lang="en-GB" dirty="0" smtClean="0">
                <a:latin typeface="Century Gothic" panose="020B0502020202020204" pitchFamily="34" charset="0"/>
              </a:rPr>
              <a:t>.</a:t>
            </a:r>
            <a:endParaRPr lang="en-GB" dirty="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395536" y="476672"/>
            <a:ext cx="7753350" cy="555972"/>
          </a:xfrm>
        </p:spPr>
        <p:txBody>
          <a:bodyPr>
            <a:normAutofit fontScale="90000"/>
          </a:bodyPr>
          <a:lstStyle/>
          <a:p>
            <a:r>
              <a:rPr lang="en-US" altLang="en-US" dirty="0" smtClean="0"/>
              <a:t>Map reading and orienteering</a:t>
            </a:r>
          </a:p>
        </p:txBody>
      </p:sp>
      <p:pic>
        <p:nvPicPr>
          <p:cNvPr id="409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271792"/>
            <a:ext cx="6002338"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613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a:xfrm>
            <a:off x="503238" y="4986339"/>
            <a:ext cx="8183562" cy="746918"/>
          </a:xfrm>
        </p:spPr>
        <p:txBody>
          <a:bodyPr/>
          <a:lstStyle/>
          <a:p>
            <a:r>
              <a:rPr lang="en-GB" altLang="en-US" dirty="0" smtClean="0"/>
              <a:t>Obstacles</a:t>
            </a:r>
          </a:p>
        </p:txBody>
      </p:sp>
      <p:sp>
        <p:nvSpPr>
          <p:cNvPr id="37891" name="Rectangle 5"/>
          <p:cNvSpPr>
            <a:spLocks noGrp="1"/>
          </p:cNvSpPr>
          <p:nvPr>
            <p:ph type="body" idx="4294967295"/>
          </p:nvPr>
        </p:nvSpPr>
        <p:spPr/>
        <p:txBody>
          <a:bodyPr/>
          <a:lstStyle/>
          <a:p>
            <a:endParaRPr lang="en-GB" altLang="en-US" smtClean="0"/>
          </a:p>
        </p:txBody>
      </p:sp>
      <p:pic>
        <p:nvPicPr>
          <p:cNvPr id="3789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23863"/>
            <a:ext cx="608330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227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GB" dirty="0" smtClean="0">
                <a:solidFill>
                  <a:schemeClr val="accent1">
                    <a:tint val="88000"/>
                    <a:satMod val="150000"/>
                  </a:schemeClr>
                </a:solidFill>
              </a:rPr>
              <a:t>Activities</a:t>
            </a:r>
            <a:endParaRPr lang="en-GB"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914900"/>
          </a:xfrm>
        </p:spPr>
        <p:txBody>
          <a:bodyPr>
            <a:normAutofit fontScale="85000" lnSpcReduction="20000"/>
          </a:bodyPr>
          <a:lstStyle/>
          <a:p>
            <a:pPr marL="0" indent="0" eaLnBrk="1" fontAlgn="auto" hangingPunct="1">
              <a:spcAft>
                <a:spcPts val="0"/>
              </a:spcAft>
              <a:buFont typeface="Wingdings 2"/>
              <a:buNone/>
              <a:defRPr/>
            </a:pPr>
            <a:r>
              <a:rPr lang="en-GB" u="sng" dirty="0" smtClean="0">
                <a:latin typeface="Century Gothic" panose="020B0502020202020204" pitchFamily="34" charset="0"/>
              </a:rPr>
              <a:t>Team </a:t>
            </a:r>
            <a:r>
              <a:rPr lang="en-GB" u="sng" dirty="0">
                <a:latin typeface="Century Gothic" panose="020B0502020202020204" pitchFamily="34" charset="0"/>
              </a:rPr>
              <a:t>Exercises</a:t>
            </a:r>
          </a:p>
          <a:p>
            <a:pPr marL="0" indent="0" eaLnBrk="1" fontAlgn="auto" hangingPunct="1">
              <a:spcAft>
                <a:spcPts val="0"/>
              </a:spcAft>
              <a:buFont typeface="Wingdings 2"/>
              <a:buNone/>
              <a:defRPr/>
            </a:pPr>
            <a:r>
              <a:rPr lang="en-GB" dirty="0">
                <a:latin typeface="Century Gothic" panose="020B0502020202020204" pitchFamily="34" charset="0"/>
              </a:rPr>
              <a:t>The aim of this activity is to develop an understanding of the importance of teamwork. The group is presented with a series of problem-solving exercises which are carefully selected by the instructor who ensures that everyone in the group plays a full part</a:t>
            </a:r>
            <a:r>
              <a:rPr lang="en-GB" dirty="0" smtClean="0">
                <a:latin typeface="Century Gothic" panose="020B0502020202020204" pitchFamily="34" charset="0"/>
              </a:rPr>
              <a:t>.</a:t>
            </a:r>
          </a:p>
          <a:p>
            <a:pPr marL="0" indent="0" eaLnBrk="1" fontAlgn="auto" hangingPunct="1">
              <a:spcAft>
                <a:spcPts val="0"/>
              </a:spcAft>
              <a:buFont typeface="Wingdings 2"/>
              <a:buNone/>
              <a:defRPr/>
            </a:pPr>
            <a:endParaRPr lang="en-GB" dirty="0">
              <a:latin typeface="Century Gothic" panose="020B0502020202020204" pitchFamily="34" charset="0"/>
            </a:endParaRPr>
          </a:p>
          <a:p>
            <a:pPr marL="0" indent="0" eaLnBrk="1" fontAlgn="auto" hangingPunct="1">
              <a:spcAft>
                <a:spcPts val="0"/>
              </a:spcAft>
              <a:buFont typeface="Wingdings 2"/>
              <a:buNone/>
              <a:defRPr/>
            </a:pPr>
            <a:r>
              <a:rPr lang="en-GB" u="sng" dirty="0">
                <a:latin typeface="Century Gothic" panose="020B0502020202020204" pitchFamily="34" charset="0"/>
              </a:rPr>
              <a:t>Team Challenge</a:t>
            </a:r>
          </a:p>
          <a:p>
            <a:pPr marL="0" indent="0" eaLnBrk="1" fontAlgn="auto" hangingPunct="1">
              <a:spcAft>
                <a:spcPts val="0"/>
              </a:spcAft>
              <a:buFont typeface="Wingdings 2"/>
              <a:buNone/>
              <a:defRPr/>
            </a:pPr>
            <a:r>
              <a:rPr lang="en-GB" dirty="0">
                <a:latin typeface="Century Gothic" panose="020B0502020202020204" pitchFamily="34" charset="0"/>
              </a:rPr>
              <a:t>This is often the final session of the residential and is a friendly competition between all groups. Planning is a key feature, as the group has a limited amount of time to select and complete a variety of problem-solving tasks; the harder the task, the higher their score. </a:t>
            </a:r>
          </a:p>
          <a:p>
            <a:pPr marL="0" indent="0" eaLnBrk="1" fontAlgn="auto" hangingPunct="1">
              <a:spcAft>
                <a:spcPts val="0"/>
              </a:spcAft>
              <a:buFont typeface="Wingdings 2"/>
              <a:buNone/>
              <a:defRPr/>
            </a:pP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98450" y="712788"/>
            <a:ext cx="7753350" cy="627980"/>
          </a:xfrm>
        </p:spPr>
        <p:txBody>
          <a:bodyPr>
            <a:normAutofit fontScale="90000"/>
          </a:bodyPr>
          <a:lstStyle/>
          <a:p>
            <a:r>
              <a:rPr lang="en-US" altLang="en-US" dirty="0" smtClean="0"/>
              <a:t>Teambuilding Exercises</a:t>
            </a:r>
          </a:p>
        </p:txBody>
      </p:sp>
      <p:pic>
        <p:nvPicPr>
          <p:cNvPr id="3481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496" b="4231"/>
          <a:stretch>
            <a:fillRect/>
          </a:stretch>
        </p:blipFill>
        <p:spPr>
          <a:xfrm>
            <a:off x="611560" y="1484784"/>
            <a:ext cx="7753350" cy="4195660"/>
          </a:xfrm>
          <a:noFill/>
        </p:spPr>
      </p:pic>
    </p:spTree>
    <p:extLst>
      <p:ext uri="{BB962C8B-B14F-4D97-AF65-F5344CB8AC3E}">
        <p14:creationId xmlns:p14="http://schemas.microsoft.com/office/powerpoint/2010/main" val="789672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03548" y="548680"/>
            <a:ext cx="8378006" cy="699988"/>
          </a:xfrm>
        </p:spPr>
        <p:txBody>
          <a:bodyPr>
            <a:normAutofit fontScale="90000"/>
          </a:bodyPr>
          <a:lstStyle/>
          <a:p>
            <a:r>
              <a:rPr lang="en-US" altLang="en-US" dirty="0" smtClean="0"/>
              <a:t>The Drying Room / What to bring</a:t>
            </a:r>
          </a:p>
        </p:txBody>
      </p:sp>
      <p:pic>
        <p:nvPicPr>
          <p:cNvPr id="33795" name="Picture 4" descr="102_075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2459" b="15233"/>
          <a:stretch>
            <a:fillRect/>
          </a:stretch>
        </p:blipFill>
        <p:spPr>
          <a:xfrm>
            <a:off x="899592" y="1628800"/>
            <a:ext cx="7585918" cy="4105056"/>
          </a:xfrm>
          <a:noFill/>
        </p:spPr>
      </p:pic>
    </p:spTree>
    <p:extLst>
      <p:ext uri="{BB962C8B-B14F-4D97-AF65-F5344CB8AC3E}">
        <p14:creationId xmlns:p14="http://schemas.microsoft.com/office/powerpoint/2010/main" val="507220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Content Placeholder 3"/>
          <p:cNvPicPr>
            <a:picLocks noGrp="1" noChangeAspect="1"/>
          </p:cNvPicPr>
          <p:nvPr>
            <p:ph idx="1"/>
          </p:nvPr>
        </p:nvPicPr>
        <p:blipFill>
          <a:blip r:embed="rId2"/>
          <a:srcRect/>
          <a:stretch>
            <a:fillRect/>
          </a:stretch>
        </p:blipFill>
        <p:spPr>
          <a:xfrm>
            <a:off x="4140200" y="1268413"/>
            <a:ext cx="4614863" cy="3455987"/>
          </a:xfrm>
        </p:spPr>
      </p:pic>
      <p:pic>
        <p:nvPicPr>
          <p:cNvPr id="23554" name="Picture 5"/>
          <p:cNvPicPr>
            <a:picLocks noChangeAspect="1"/>
          </p:cNvPicPr>
          <p:nvPr/>
        </p:nvPicPr>
        <p:blipFill>
          <a:blip r:embed="rId3"/>
          <a:srcRect/>
          <a:stretch>
            <a:fillRect/>
          </a:stretch>
        </p:blipFill>
        <p:spPr bwMode="auto">
          <a:xfrm>
            <a:off x="539750" y="549275"/>
            <a:ext cx="3960813" cy="528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3"/>
          <p:cNvPicPr>
            <a:picLocks noGrp="1" noChangeAspect="1"/>
          </p:cNvPicPr>
          <p:nvPr>
            <p:ph idx="1"/>
          </p:nvPr>
        </p:nvPicPr>
        <p:blipFill>
          <a:blip r:embed="rId2"/>
          <a:srcRect/>
          <a:stretch>
            <a:fillRect/>
          </a:stretch>
        </p:blipFill>
        <p:spPr>
          <a:xfrm>
            <a:off x="1116013" y="765175"/>
            <a:ext cx="6985000" cy="4670425"/>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p:cNvPicPr>
          <p:nvPr/>
        </p:nvPicPr>
        <p:blipFill>
          <a:blip r:embed="rId2"/>
          <a:srcRect/>
          <a:stretch>
            <a:fillRect/>
          </a:stretch>
        </p:blipFill>
        <p:spPr bwMode="auto">
          <a:xfrm>
            <a:off x="1331640" y="548680"/>
            <a:ext cx="6592788" cy="2636574"/>
          </a:xfrm>
          <a:prstGeom prst="rect">
            <a:avLst/>
          </a:prstGeom>
          <a:noFill/>
          <a:ln w="9525">
            <a:noFill/>
            <a:miter lim="800000"/>
            <a:headEnd/>
            <a:tailEnd/>
          </a:ln>
        </p:spPr>
      </p:pic>
      <p:pic>
        <p:nvPicPr>
          <p:cNvPr id="27650" name="Content Placeholder 3"/>
          <p:cNvPicPr>
            <a:picLocks noChangeAspect="1"/>
          </p:cNvPicPr>
          <p:nvPr/>
        </p:nvPicPr>
        <p:blipFill>
          <a:blip r:embed="rId3"/>
          <a:srcRect/>
          <a:stretch>
            <a:fillRect/>
          </a:stretch>
        </p:blipFill>
        <p:spPr bwMode="auto">
          <a:xfrm>
            <a:off x="1675743" y="3356992"/>
            <a:ext cx="5904582" cy="2362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Costs</a:t>
            </a:r>
            <a:endParaRPr lang="en-GB" dirty="0"/>
          </a:p>
        </p:txBody>
      </p:sp>
      <p:sp>
        <p:nvSpPr>
          <p:cNvPr id="3" name="Content Placeholder 2"/>
          <p:cNvSpPr>
            <a:spLocks noGrp="1"/>
          </p:cNvSpPr>
          <p:nvPr>
            <p:ph idx="1"/>
          </p:nvPr>
        </p:nvSpPr>
        <p:spPr/>
        <p:txBody>
          <a:bodyPr/>
          <a:lstStyle/>
          <a:p>
            <a:r>
              <a:rPr lang="en-GB" sz="1600" b="1" dirty="0">
                <a:latin typeface="Century Gothic" panose="020B0502020202020204" pitchFamily="34" charset="0"/>
              </a:rPr>
              <a:t>The cost will be £</a:t>
            </a:r>
            <a:r>
              <a:rPr lang="en-GB" sz="1600" b="1" dirty="0" smtClean="0">
                <a:latin typeface="Century Gothic" panose="020B0502020202020204" pitchFamily="34" charset="0"/>
              </a:rPr>
              <a:t>254.</a:t>
            </a:r>
            <a:r>
              <a:rPr lang="en-GB" sz="1600" dirty="0" smtClean="0">
                <a:latin typeface="Century Gothic" panose="020B0502020202020204" pitchFamily="34" charset="0"/>
              </a:rPr>
              <a:t> </a:t>
            </a:r>
            <a:r>
              <a:rPr lang="en-GB" sz="1600" dirty="0">
                <a:latin typeface="Century Gothic" panose="020B0502020202020204" pitchFamily="34" charset="0"/>
              </a:rPr>
              <a:t>The cost includes coach travel, all meals, accommodation and at least </a:t>
            </a:r>
            <a:r>
              <a:rPr lang="en-GB" sz="1600" dirty="0" smtClean="0">
                <a:latin typeface="Century Gothic" panose="020B0502020202020204" pitchFamily="34" charset="0"/>
              </a:rPr>
              <a:t>three </a:t>
            </a:r>
            <a:r>
              <a:rPr lang="en-GB" sz="1600" dirty="0">
                <a:latin typeface="Century Gothic" panose="020B0502020202020204" pitchFamily="34" charset="0"/>
              </a:rPr>
              <a:t>different activities a day (as well as an evening activity). </a:t>
            </a:r>
          </a:p>
          <a:p>
            <a:pPr marL="0" indent="0">
              <a:buNone/>
            </a:pPr>
            <a:endParaRPr lang="en-GB" sz="1050" dirty="0">
              <a:solidFill>
                <a:srgbClr val="FF0000"/>
              </a:solidFill>
              <a:latin typeface="Century Gothic" panose="020B0502020202020204" pitchFamily="34" charset="0"/>
            </a:endParaRPr>
          </a:p>
          <a:p>
            <a:r>
              <a:rPr lang="en-GB" sz="1600" dirty="0">
                <a:latin typeface="Century Gothic" panose="020B0502020202020204" pitchFamily="34" charset="0"/>
              </a:rPr>
              <a:t>You can begin making payments immediately, but we would ask that you make a deposit of </a:t>
            </a:r>
            <a:r>
              <a:rPr lang="en-GB" sz="1600" b="1" dirty="0">
                <a:latin typeface="Century Gothic" panose="020B0502020202020204" pitchFamily="34" charset="0"/>
              </a:rPr>
              <a:t>£50 by Friday, 29</a:t>
            </a:r>
            <a:r>
              <a:rPr lang="en-GB" sz="1600" b="1" baseline="30000" dirty="0">
                <a:latin typeface="Century Gothic" panose="020B0502020202020204" pitchFamily="34" charset="0"/>
              </a:rPr>
              <a:t>th</a:t>
            </a:r>
            <a:r>
              <a:rPr lang="en-GB" sz="1600" b="1" dirty="0">
                <a:latin typeface="Century Gothic" panose="020B0502020202020204" pitchFamily="34" charset="0"/>
              </a:rPr>
              <a:t> March</a:t>
            </a:r>
            <a:r>
              <a:rPr lang="en-GB" sz="1600" dirty="0">
                <a:latin typeface="Century Gothic" panose="020B0502020202020204" pitchFamily="34" charset="0"/>
              </a:rPr>
              <a:t> to confirm your child’s place. Please enclose the slip below with your cash deposit (or indicate that you have paid online). </a:t>
            </a:r>
          </a:p>
          <a:p>
            <a:pPr marL="0" indent="0">
              <a:buNone/>
            </a:pPr>
            <a:endParaRPr lang="en-GB" sz="1600" dirty="0">
              <a:latin typeface="Century Gothic" panose="020B0502020202020204" pitchFamily="34" charset="0"/>
            </a:endParaRPr>
          </a:p>
          <a:p>
            <a:r>
              <a:rPr lang="en-GB" sz="1600" dirty="0">
                <a:latin typeface="Century Gothic" panose="020B0502020202020204" pitchFamily="34" charset="0"/>
              </a:rPr>
              <a:t>Further payments will be due as follows:</a:t>
            </a:r>
          </a:p>
          <a:p>
            <a:pPr marL="0" indent="0">
              <a:buNone/>
            </a:pPr>
            <a:r>
              <a:rPr lang="en-GB" sz="1600" dirty="0">
                <a:latin typeface="Century Gothic" panose="020B0502020202020204" pitchFamily="34" charset="0"/>
              </a:rPr>
              <a:t> </a:t>
            </a:r>
          </a:p>
          <a:p>
            <a:r>
              <a:rPr lang="en-GB" sz="1600" b="1" dirty="0">
                <a:latin typeface="Century Gothic" panose="020B0502020202020204" pitchFamily="34" charset="0"/>
              </a:rPr>
              <a:t>£50 by 24</a:t>
            </a:r>
            <a:r>
              <a:rPr lang="en-GB" sz="1600" b="1" baseline="30000" dirty="0">
                <a:latin typeface="Century Gothic" panose="020B0502020202020204" pitchFamily="34" charset="0"/>
              </a:rPr>
              <a:t>th</a:t>
            </a:r>
            <a:r>
              <a:rPr lang="en-GB" sz="1600" b="1" dirty="0">
                <a:latin typeface="Century Gothic" panose="020B0502020202020204" pitchFamily="34" charset="0"/>
              </a:rPr>
              <a:t> May</a:t>
            </a:r>
            <a:endParaRPr lang="en-GB" sz="1600" dirty="0">
              <a:latin typeface="Century Gothic" panose="020B0502020202020204" pitchFamily="34" charset="0"/>
            </a:endParaRPr>
          </a:p>
          <a:p>
            <a:r>
              <a:rPr lang="en-GB" sz="1600" b="1" dirty="0">
                <a:latin typeface="Century Gothic" panose="020B0502020202020204" pitchFamily="34" charset="0"/>
              </a:rPr>
              <a:t>£50 by 19</a:t>
            </a:r>
            <a:r>
              <a:rPr lang="en-GB" sz="1600" b="1" baseline="30000" dirty="0">
                <a:latin typeface="Century Gothic" panose="020B0502020202020204" pitchFamily="34" charset="0"/>
              </a:rPr>
              <a:t>th</a:t>
            </a:r>
            <a:r>
              <a:rPr lang="en-GB" sz="1600" b="1" dirty="0">
                <a:latin typeface="Century Gothic" panose="020B0502020202020204" pitchFamily="34" charset="0"/>
              </a:rPr>
              <a:t> July</a:t>
            </a:r>
            <a:endParaRPr lang="en-GB" sz="1600" dirty="0">
              <a:latin typeface="Century Gothic" panose="020B0502020202020204" pitchFamily="34" charset="0"/>
            </a:endParaRPr>
          </a:p>
          <a:p>
            <a:r>
              <a:rPr lang="en-GB" sz="1600" b="1" dirty="0">
                <a:latin typeface="Century Gothic" panose="020B0502020202020204" pitchFamily="34" charset="0"/>
              </a:rPr>
              <a:t>£50 by 6</a:t>
            </a:r>
            <a:r>
              <a:rPr lang="en-GB" sz="1600" b="1" baseline="30000" dirty="0">
                <a:latin typeface="Century Gothic" panose="020B0502020202020204" pitchFamily="34" charset="0"/>
              </a:rPr>
              <a:t>th</a:t>
            </a:r>
            <a:r>
              <a:rPr lang="en-GB" sz="1600" b="1" dirty="0">
                <a:latin typeface="Century Gothic" panose="020B0502020202020204" pitchFamily="34" charset="0"/>
              </a:rPr>
              <a:t> September</a:t>
            </a:r>
            <a:endParaRPr lang="en-GB" sz="1600" dirty="0">
              <a:latin typeface="Century Gothic" panose="020B0502020202020204" pitchFamily="34" charset="0"/>
            </a:endParaRPr>
          </a:p>
          <a:p>
            <a:r>
              <a:rPr lang="en-GB" sz="1600" b="1" dirty="0">
                <a:latin typeface="Century Gothic" panose="020B0502020202020204" pitchFamily="34" charset="0"/>
              </a:rPr>
              <a:t>£54 by 18</a:t>
            </a:r>
            <a:r>
              <a:rPr lang="en-GB" sz="1600" b="1" baseline="30000" dirty="0">
                <a:latin typeface="Century Gothic" panose="020B0502020202020204" pitchFamily="34" charset="0"/>
              </a:rPr>
              <a:t>th</a:t>
            </a:r>
            <a:r>
              <a:rPr lang="en-GB" sz="1600" b="1" dirty="0">
                <a:latin typeface="Century Gothic" panose="020B0502020202020204" pitchFamily="34" charset="0"/>
              </a:rPr>
              <a:t> October</a:t>
            </a:r>
            <a:endParaRPr lang="en-GB" sz="1600" dirty="0">
              <a:latin typeface="Century Gothic" panose="020B0502020202020204" pitchFamily="34" charset="0"/>
            </a:endParaRPr>
          </a:p>
          <a:p>
            <a:pPr marL="0" indent="0">
              <a:buNone/>
            </a:pPr>
            <a:endParaRPr lang="en-GB" sz="1600" dirty="0">
              <a:latin typeface="Century Gothic" panose="020B0502020202020204" pitchFamily="34" charset="0"/>
            </a:endParaRPr>
          </a:p>
          <a:p>
            <a:r>
              <a:rPr lang="en-GB" sz="1600" dirty="0">
                <a:latin typeface="Century Gothic" panose="020B0502020202020204" pitchFamily="34" charset="0"/>
              </a:rPr>
              <a:t>You can, of course, pay online and may make payments as frequently as you like, spreading the cost over time even more than the schedule above, or in one payment.</a:t>
            </a:r>
          </a:p>
          <a:p>
            <a:pPr marL="0" indent="0">
              <a:buNone/>
            </a:pPr>
            <a:endParaRPr lang="en-GB" dirty="0"/>
          </a:p>
        </p:txBody>
      </p:sp>
    </p:spTree>
    <p:extLst>
      <p:ext uri="{BB962C8B-B14F-4D97-AF65-F5344CB8AC3E}">
        <p14:creationId xmlns:p14="http://schemas.microsoft.com/office/powerpoint/2010/main" val="2522483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GB" dirty="0" smtClean="0">
                <a:solidFill>
                  <a:schemeClr val="accent1">
                    <a:tint val="88000"/>
                    <a:satMod val="150000"/>
                  </a:schemeClr>
                </a:solidFill>
              </a:rPr>
              <a:t>Location</a:t>
            </a:r>
            <a:endParaRPr lang="en-GB" dirty="0">
              <a:solidFill>
                <a:schemeClr val="accent1">
                  <a:tint val="88000"/>
                  <a:satMod val="150000"/>
                </a:schemeClr>
              </a:solidFill>
            </a:endParaRPr>
          </a:p>
        </p:txBody>
      </p:sp>
      <p:pic>
        <p:nvPicPr>
          <p:cNvPr id="15362" name="Picture 22" descr="http://www.sussexscuba.co.uk/images/Locations_all/Hindleapmap.gif"/>
          <p:cNvPicPr>
            <a:picLocks noChangeAspect="1" noChangeArrowheads="1"/>
          </p:cNvPicPr>
          <p:nvPr/>
        </p:nvPicPr>
        <p:blipFill>
          <a:blip r:embed="rId2"/>
          <a:srcRect/>
          <a:stretch>
            <a:fillRect/>
          </a:stretch>
        </p:blipFill>
        <p:spPr bwMode="auto">
          <a:xfrm>
            <a:off x="2266950" y="476250"/>
            <a:ext cx="4637088"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779872" y="692696"/>
            <a:ext cx="7753350" cy="627980"/>
          </a:xfrm>
        </p:spPr>
        <p:txBody>
          <a:bodyPr>
            <a:normAutofit fontScale="90000"/>
          </a:bodyPr>
          <a:lstStyle/>
          <a:p>
            <a:r>
              <a:rPr lang="en-US" altLang="en-US" dirty="0" smtClean="0"/>
              <a:t>A Lasting Impression</a:t>
            </a:r>
          </a:p>
        </p:txBody>
      </p:sp>
      <p:pic>
        <p:nvPicPr>
          <p:cNvPr id="4" name="Content Placeholder 1"/>
          <p:cNvPicPr>
            <a:picLocks noGrp="1" noChangeAspect="1"/>
          </p:cNvPicPr>
          <p:nvPr>
            <p:ph idx="1"/>
          </p:nvPr>
        </p:nvPicPr>
        <p:blipFill>
          <a:blip r:embed="rId2"/>
          <a:srcRect b="18826"/>
          <a:stretch>
            <a:fillRect/>
          </a:stretch>
        </p:blipFill>
        <p:spPr>
          <a:xfrm>
            <a:off x="971600" y="1828800"/>
            <a:ext cx="7369894" cy="3988156"/>
          </a:xfrm>
          <a:effectLst>
            <a:outerShdw blurRad="292100" dist="139700" dir="2700000" algn="tl" rotWithShape="0">
              <a:srgbClr val="333333">
                <a:alpha val="64999"/>
              </a:srgbClr>
            </a:outerShdw>
          </a:effectLst>
        </p:spPr>
      </p:pic>
    </p:spTree>
    <p:extLst>
      <p:ext uri="{BB962C8B-B14F-4D97-AF65-F5344CB8AC3E}">
        <p14:creationId xmlns:p14="http://schemas.microsoft.com/office/powerpoint/2010/main" val="1364526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298450" y="712788"/>
            <a:ext cx="7753350" cy="1116012"/>
          </a:xfrm>
        </p:spPr>
        <p:txBody>
          <a:bodyPr/>
          <a:lstStyle/>
          <a:p>
            <a:r>
              <a:rPr lang="en-US" altLang="en-US" smtClean="0"/>
              <a:t>Our Grounds</a:t>
            </a:r>
          </a:p>
        </p:txBody>
      </p:sp>
      <p:pic>
        <p:nvPicPr>
          <p:cNvPr id="26627" name="Picture 4" descr="ddddd%20007"/>
          <p:cNvPicPr>
            <a:picLocks noChangeAspect="1" noChangeArrowheads="1"/>
          </p:cNvPicPr>
          <p:nvPr/>
        </p:nvPicPr>
        <p:blipFill>
          <a:blip r:embed="rId3">
            <a:extLst>
              <a:ext uri="{28A0092B-C50C-407E-A947-70E740481C1C}">
                <a14:useLocalDpi xmlns:a14="http://schemas.microsoft.com/office/drawing/2010/main" val="0"/>
              </a:ext>
            </a:extLst>
          </a:blip>
          <a:srcRect t="23750"/>
          <a:stretch>
            <a:fillRect/>
          </a:stretch>
        </p:blipFill>
        <p:spPr bwMode="auto">
          <a:xfrm>
            <a:off x="508000" y="2060575"/>
            <a:ext cx="77216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848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GB" dirty="0" smtClean="0">
                <a:solidFill>
                  <a:schemeClr val="accent1">
                    <a:tint val="88000"/>
                    <a:satMod val="150000"/>
                  </a:schemeClr>
                </a:solidFill>
              </a:rPr>
              <a:t>About </a:t>
            </a:r>
            <a:r>
              <a:rPr lang="en-GB" dirty="0" err="1" smtClean="0">
                <a:solidFill>
                  <a:schemeClr val="accent1">
                    <a:tint val="88000"/>
                    <a:satMod val="150000"/>
                  </a:schemeClr>
                </a:solidFill>
              </a:rPr>
              <a:t>Hindleap</a:t>
            </a:r>
            <a:r>
              <a:rPr lang="en-GB" dirty="0" smtClean="0">
                <a:solidFill>
                  <a:schemeClr val="accent1">
                    <a:tint val="88000"/>
                    <a:satMod val="150000"/>
                  </a:schemeClr>
                </a:solidFill>
              </a:rPr>
              <a:t> Warren</a:t>
            </a:r>
            <a:endParaRPr lang="en-GB" dirty="0">
              <a:solidFill>
                <a:schemeClr val="accent1">
                  <a:tint val="88000"/>
                  <a:satMod val="150000"/>
                </a:schemeClr>
              </a:solidFill>
            </a:endParaRPr>
          </a:p>
        </p:txBody>
      </p:sp>
      <p:sp>
        <p:nvSpPr>
          <p:cNvPr id="16386" name="Content Placeholder 2"/>
          <p:cNvSpPr>
            <a:spLocks noGrp="1"/>
          </p:cNvSpPr>
          <p:nvPr>
            <p:ph idx="1"/>
          </p:nvPr>
        </p:nvSpPr>
        <p:spPr>
          <a:xfrm>
            <a:off x="323850" y="530225"/>
            <a:ext cx="8569325" cy="5059363"/>
          </a:xfrm>
        </p:spPr>
        <p:txBody>
          <a:bodyPr/>
          <a:lstStyle/>
          <a:p>
            <a:pPr eaLnBrk="1" hangingPunct="1">
              <a:spcAft>
                <a:spcPts val="600"/>
              </a:spcAft>
            </a:pPr>
            <a:r>
              <a:rPr lang="en-GB" sz="2400" dirty="0" smtClean="0">
                <a:latin typeface="Century Gothic" panose="020B0502020202020204" pitchFamily="34" charset="0"/>
              </a:rPr>
              <a:t>Each group of children will have an assigned instructor for the week.</a:t>
            </a:r>
          </a:p>
          <a:p>
            <a:pPr eaLnBrk="1" hangingPunct="1">
              <a:spcAft>
                <a:spcPts val="600"/>
              </a:spcAft>
            </a:pPr>
            <a:r>
              <a:rPr lang="en-GB" sz="2400" dirty="0" smtClean="0">
                <a:latin typeface="Century Gothic" panose="020B0502020202020204" pitchFamily="34" charset="0"/>
              </a:rPr>
              <a:t>A </a:t>
            </a:r>
            <a:r>
              <a:rPr lang="en-GB" sz="2400" dirty="0" err="1" smtClean="0">
                <a:latin typeface="Century Gothic" panose="020B0502020202020204" pitchFamily="34" charset="0"/>
              </a:rPr>
              <a:t>Darell</a:t>
            </a:r>
            <a:r>
              <a:rPr lang="en-GB" sz="2400" dirty="0" smtClean="0">
                <a:latin typeface="Century Gothic" panose="020B0502020202020204" pitchFamily="34" charset="0"/>
              </a:rPr>
              <a:t> staff member will also be assigned to each group.</a:t>
            </a:r>
          </a:p>
          <a:p>
            <a:pPr eaLnBrk="1" hangingPunct="1">
              <a:spcAft>
                <a:spcPts val="600"/>
              </a:spcAft>
            </a:pPr>
            <a:r>
              <a:rPr lang="en-GB" sz="2400" dirty="0" smtClean="0">
                <a:latin typeface="Century Gothic" panose="020B0502020202020204" pitchFamily="34" charset="0"/>
              </a:rPr>
              <a:t>Children are carefully supervised at all times.</a:t>
            </a:r>
          </a:p>
          <a:p>
            <a:pPr eaLnBrk="1" hangingPunct="1">
              <a:spcAft>
                <a:spcPts val="600"/>
              </a:spcAft>
            </a:pPr>
            <a:r>
              <a:rPr lang="en-GB" sz="2400" dirty="0" err="1" smtClean="0">
                <a:latin typeface="Century Gothic" panose="020B0502020202020204" pitchFamily="34" charset="0"/>
              </a:rPr>
              <a:t>Darell</a:t>
            </a:r>
            <a:r>
              <a:rPr lang="en-GB" sz="2400" dirty="0" smtClean="0">
                <a:latin typeface="Century Gothic" panose="020B0502020202020204" pitchFamily="34" charset="0"/>
              </a:rPr>
              <a:t> rooms are situated on a locked corridor.</a:t>
            </a:r>
          </a:p>
          <a:p>
            <a:pPr eaLnBrk="1" hangingPunct="1">
              <a:spcAft>
                <a:spcPts val="600"/>
              </a:spcAft>
            </a:pPr>
            <a:r>
              <a:rPr lang="en-GB" sz="2400" dirty="0" smtClean="0">
                <a:latin typeface="Century Gothic" panose="020B0502020202020204" pitchFamily="34" charset="0"/>
              </a:rPr>
              <a:t>You will be in a room with 3 or 4 other children.</a:t>
            </a:r>
          </a:p>
          <a:p>
            <a:pPr eaLnBrk="1" hangingPunct="1">
              <a:spcAft>
                <a:spcPts val="600"/>
              </a:spcAft>
            </a:pPr>
            <a:r>
              <a:rPr lang="en-GB" sz="2400" dirty="0" smtClean="0">
                <a:latin typeface="Century Gothic" panose="020B0502020202020204" pitchFamily="34" charset="0"/>
              </a:rPr>
              <a:t>Children are not permitted to visit other rooms.</a:t>
            </a:r>
          </a:p>
          <a:p>
            <a:pPr eaLnBrk="1" hangingPunct="1">
              <a:spcAft>
                <a:spcPts val="600"/>
              </a:spcAft>
            </a:pPr>
            <a:r>
              <a:rPr lang="en-GB" sz="2400" dirty="0" smtClean="0">
                <a:latin typeface="Century Gothic" panose="020B0502020202020204" pitchFamily="34" charset="0"/>
              </a:rPr>
              <a:t>We will do our best to have you stay with at least one of your chosen friends.</a:t>
            </a:r>
            <a:endParaRPr lang="en-GB" dirty="0" smtClean="0">
              <a:latin typeface="Century Gothic" panose="020B0502020202020204" pitchFamily="34" charset="0"/>
            </a:endParaRPr>
          </a:p>
          <a:p>
            <a:pPr eaLnBrk="1" hangingPunct="1">
              <a:spcAft>
                <a:spcPts val="600"/>
              </a:spcAft>
            </a:pPr>
            <a:endParaRPr lang="en-GB" dirty="0" smtClean="0"/>
          </a:p>
          <a:p>
            <a:pPr eaLnBrk="1" hangingPunct="1">
              <a:spcAft>
                <a:spcPts val="600"/>
              </a:spcAft>
            </a:pPr>
            <a:endParaRPr lang="en-GB" dirty="0" smtClean="0"/>
          </a:p>
        </p:txBody>
      </p:sp>
      <p:pic>
        <p:nvPicPr>
          <p:cNvPr id="16387" name="Picture 2" descr="C:\Users\baho\AppData\Local\Microsoft\Windows\Temporary Internet Files\Content.IE5\T0SD3RTJ\MC900090001[1].wmf">
            <a:hlinkClick r:id="rId2" action="ppaction://hlinkfile"/>
          </p:cNvPr>
          <p:cNvPicPr>
            <a:picLocks noChangeAspect="1" noChangeArrowheads="1"/>
          </p:cNvPicPr>
          <p:nvPr/>
        </p:nvPicPr>
        <p:blipFill>
          <a:blip r:embed="rId3"/>
          <a:srcRect/>
          <a:stretch>
            <a:fillRect/>
          </a:stretch>
        </p:blipFill>
        <p:spPr bwMode="auto">
          <a:xfrm>
            <a:off x="7092950" y="4694238"/>
            <a:ext cx="1295400" cy="132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98450" y="712788"/>
            <a:ext cx="7753350" cy="1116012"/>
          </a:xfrm>
        </p:spPr>
        <p:txBody>
          <a:bodyPr/>
          <a:lstStyle/>
          <a:p>
            <a:r>
              <a:rPr lang="en-US" altLang="en-US" smtClean="0"/>
              <a:t>Hindleap Accommodation</a:t>
            </a:r>
          </a:p>
        </p:txBody>
      </p:sp>
      <p:pic>
        <p:nvPicPr>
          <p:cNvPr id="5" name="Picture 3" descr="P1010670.JPG"/>
          <p:cNvPicPr>
            <a:picLocks noGrp="1" noChangeAspect="1"/>
          </p:cNvPicPr>
          <p:nvPr>
            <p:ph idx="1"/>
          </p:nvPr>
        </p:nvPicPr>
        <p:blipFill>
          <a:blip r:embed="rId3"/>
          <a:srcRect t="13332" b="14517"/>
          <a:stretch>
            <a:fillRect/>
          </a:stretch>
        </p:blipFill>
        <p:spPr>
          <a:xfrm>
            <a:off x="298450" y="1981200"/>
            <a:ext cx="8566150" cy="4635500"/>
          </a:xfrm>
          <a:effectLst>
            <a:outerShdw blurRad="292100" dist="139700" dir="2700000" algn="tl" rotWithShape="0">
              <a:srgbClr val="333333">
                <a:alpha val="64999"/>
              </a:srgbClr>
            </a:outerShdw>
          </a:effectLst>
        </p:spPr>
      </p:pic>
    </p:spTree>
    <p:extLst>
      <p:ext uri="{BB962C8B-B14F-4D97-AF65-F5344CB8AC3E}">
        <p14:creationId xmlns:p14="http://schemas.microsoft.com/office/powerpoint/2010/main" val="2836953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98450" y="712788"/>
            <a:ext cx="7753350" cy="1116012"/>
          </a:xfrm>
        </p:spPr>
        <p:txBody>
          <a:bodyPr/>
          <a:lstStyle/>
          <a:p>
            <a:r>
              <a:rPr lang="en-US" altLang="en-US" smtClean="0"/>
              <a:t>Your Bedroom</a:t>
            </a:r>
          </a:p>
        </p:txBody>
      </p:sp>
      <p:pic>
        <p:nvPicPr>
          <p:cNvPr id="28675" name="Content Placeholder 3" descr="central dorm bedroom.JPG"/>
          <p:cNvPicPr>
            <a:picLocks noGrp="1" noChangeAspect="1"/>
          </p:cNvPicPr>
          <p:nvPr>
            <p:ph idx="1"/>
          </p:nvPr>
        </p:nvPicPr>
        <p:blipFill>
          <a:blip r:embed="rId2">
            <a:extLst>
              <a:ext uri="{28A0092B-C50C-407E-A947-70E740481C1C}">
                <a14:useLocalDpi xmlns:a14="http://schemas.microsoft.com/office/drawing/2010/main" val="0"/>
              </a:ext>
            </a:extLst>
          </a:blip>
          <a:srcRect t="27847"/>
          <a:stretch>
            <a:fillRect/>
          </a:stretch>
        </p:blipFill>
        <p:spPr>
          <a:xfrm>
            <a:off x="298450" y="1981200"/>
            <a:ext cx="8566150" cy="4635500"/>
          </a:xfrm>
          <a:noFill/>
        </p:spPr>
      </p:pic>
    </p:spTree>
    <p:extLst>
      <p:ext uri="{BB962C8B-B14F-4D97-AF65-F5344CB8AC3E}">
        <p14:creationId xmlns:p14="http://schemas.microsoft.com/office/powerpoint/2010/main" val="620792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GB" dirty="0" smtClean="0">
                <a:solidFill>
                  <a:schemeClr val="accent1">
                    <a:tint val="88000"/>
                    <a:satMod val="150000"/>
                  </a:schemeClr>
                </a:solidFill>
              </a:rPr>
              <a:t>A Typical Day</a:t>
            </a:r>
            <a:endParaRPr lang="en-GB" dirty="0">
              <a:solidFill>
                <a:schemeClr val="accent1">
                  <a:tint val="88000"/>
                  <a:satMod val="150000"/>
                </a:schemeClr>
              </a:solidFill>
            </a:endParaRPr>
          </a:p>
        </p:txBody>
      </p:sp>
      <p:sp>
        <p:nvSpPr>
          <p:cNvPr id="17410" name="Content Placeholder 2"/>
          <p:cNvSpPr>
            <a:spLocks noGrp="1"/>
          </p:cNvSpPr>
          <p:nvPr>
            <p:ph idx="1"/>
          </p:nvPr>
        </p:nvSpPr>
        <p:spPr>
          <a:xfrm>
            <a:off x="503238" y="530225"/>
            <a:ext cx="8183562" cy="4843463"/>
          </a:xfrm>
        </p:spPr>
        <p:txBody>
          <a:bodyPr/>
          <a:lstStyle/>
          <a:p>
            <a:pPr eaLnBrk="1" hangingPunct="1"/>
            <a:r>
              <a:rPr lang="en-GB" sz="2400" dirty="0" smtClean="0">
                <a:latin typeface="Century Gothic" panose="020B0502020202020204" pitchFamily="34" charset="0"/>
              </a:rPr>
              <a:t>7.15am wake-up</a:t>
            </a:r>
          </a:p>
          <a:p>
            <a:pPr eaLnBrk="1" hangingPunct="1"/>
            <a:r>
              <a:rPr lang="en-GB" sz="2400" dirty="0" smtClean="0">
                <a:latin typeface="Century Gothic" panose="020B0502020202020204" pitchFamily="34" charset="0"/>
              </a:rPr>
              <a:t>Room inspection</a:t>
            </a:r>
          </a:p>
          <a:p>
            <a:pPr eaLnBrk="1" hangingPunct="1"/>
            <a:r>
              <a:rPr lang="en-GB" sz="2400" dirty="0" smtClean="0">
                <a:latin typeface="Century Gothic" panose="020B0502020202020204" pitchFamily="34" charset="0"/>
              </a:rPr>
              <a:t>8</a:t>
            </a:r>
            <a:r>
              <a:rPr lang="en-GB" sz="2400" dirty="0" smtClean="0">
                <a:latin typeface="Century Gothic" panose="020B0502020202020204" pitchFamily="34" charset="0"/>
                <a:sym typeface="Wingdings" pitchFamily="2" charset="2"/>
              </a:rPr>
              <a:t>:00 </a:t>
            </a:r>
            <a:r>
              <a:rPr lang="en-GB" sz="2400" dirty="0" smtClean="0">
                <a:latin typeface="Century Gothic" panose="020B0502020202020204" pitchFamily="34" charset="0"/>
              </a:rPr>
              <a:t>Breakfast</a:t>
            </a:r>
          </a:p>
          <a:p>
            <a:pPr eaLnBrk="1" hangingPunct="1"/>
            <a:r>
              <a:rPr lang="en-GB" sz="2400" dirty="0" smtClean="0">
                <a:latin typeface="Century Gothic" panose="020B0502020202020204" pitchFamily="34" charset="0"/>
              </a:rPr>
              <a:t>8:45 – 12:00 Morning activity sessions</a:t>
            </a:r>
          </a:p>
          <a:p>
            <a:pPr eaLnBrk="1" hangingPunct="1"/>
            <a:r>
              <a:rPr lang="en-GB" sz="2400" dirty="0" smtClean="0">
                <a:latin typeface="Century Gothic" panose="020B0502020202020204" pitchFamily="34" charset="0"/>
              </a:rPr>
              <a:t>12:30/12:45 Lunch	</a:t>
            </a:r>
          </a:p>
          <a:p>
            <a:pPr eaLnBrk="1" hangingPunct="1"/>
            <a:r>
              <a:rPr lang="en-GB" sz="2400" dirty="0" smtClean="0">
                <a:latin typeface="Century Gothic" panose="020B0502020202020204" pitchFamily="34" charset="0"/>
              </a:rPr>
              <a:t>1:30 – 4:45 Afternoon activity sessions	  </a:t>
            </a:r>
          </a:p>
          <a:p>
            <a:pPr eaLnBrk="1" hangingPunct="1"/>
            <a:r>
              <a:rPr lang="en-GB" sz="2400" dirty="0" smtClean="0">
                <a:latin typeface="Century Gothic" panose="020B0502020202020204" pitchFamily="34" charset="0"/>
              </a:rPr>
              <a:t>5:30 Dinner</a:t>
            </a:r>
          </a:p>
          <a:p>
            <a:pPr eaLnBrk="1" hangingPunct="1"/>
            <a:r>
              <a:rPr lang="en-GB" sz="2400" dirty="0" smtClean="0">
                <a:latin typeface="Century Gothic" panose="020B0502020202020204" pitchFamily="34" charset="0"/>
              </a:rPr>
              <a:t>Evening activity </a:t>
            </a:r>
          </a:p>
          <a:p>
            <a:pPr eaLnBrk="1" hangingPunct="1"/>
            <a:r>
              <a:rPr lang="en-GB" sz="2400" dirty="0" smtClean="0">
                <a:latin typeface="Century Gothic" panose="020B0502020202020204" pitchFamily="34" charset="0"/>
              </a:rPr>
              <a:t>Free time e.g. playing games or reading</a:t>
            </a:r>
          </a:p>
          <a:p>
            <a:pPr eaLnBrk="1" hangingPunct="1"/>
            <a:r>
              <a:rPr lang="en-GB" sz="2400" dirty="0" smtClean="0">
                <a:latin typeface="Century Gothic" panose="020B0502020202020204" pitchFamily="34" charset="0"/>
              </a:rPr>
              <a:t>Hot chocolate &amp; story</a:t>
            </a:r>
          </a:p>
          <a:p>
            <a:pPr eaLnBrk="1" hangingPunct="1"/>
            <a:r>
              <a:rPr lang="en-GB" sz="2400" dirty="0" smtClean="0">
                <a:latin typeface="Century Gothic" panose="020B0502020202020204" pitchFamily="34" charset="0"/>
              </a:rPr>
              <a:t>Lights out by 9.00</a:t>
            </a:r>
          </a:p>
          <a:p>
            <a:pPr eaLnBrk="1" hangingPunct="1"/>
            <a:endParaRPr lang="en-GB" dirty="0" smtClean="0"/>
          </a:p>
          <a:p>
            <a:pPr eaLnBrk="1" hangingPunct="1"/>
            <a:endParaRPr lang="en-GB" dirty="0" smtClean="0"/>
          </a:p>
        </p:txBody>
      </p:sp>
      <p:pic>
        <p:nvPicPr>
          <p:cNvPr id="17411" name="Picture 2" descr="C:\Users\baho\AppData\Local\Microsoft\Windows\Temporary Internet Files\Content.IE5\T0SD3RTJ\MC900446326[1].wmf">
            <a:hlinkClick r:id="rId2" action="ppaction://hlinkfile"/>
          </p:cNvPr>
          <p:cNvPicPr>
            <a:picLocks noChangeAspect="1" noChangeArrowheads="1"/>
          </p:cNvPicPr>
          <p:nvPr/>
        </p:nvPicPr>
        <p:blipFill>
          <a:blip r:embed="rId3"/>
          <a:srcRect/>
          <a:stretch>
            <a:fillRect/>
          </a:stretch>
        </p:blipFill>
        <p:spPr bwMode="auto">
          <a:xfrm>
            <a:off x="7164388" y="254000"/>
            <a:ext cx="1728787" cy="173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98450" y="712788"/>
            <a:ext cx="7753350" cy="1116012"/>
          </a:xfrm>
        </p:spPr>
        <p:txBody>
          <a:bodyPr/>
          <a:lstStyle/>
          <a:p>
            <a:r>
              <a:rPr lang="en-US" altLang="en-US" smtClean="0"/>
              <a:t>The Dining Room</a:t>
            </a:r>
          </a:p>
        </p:txBody>
      </p:sp>
      <p:pic>
        <p:nvPicPr>
          <p:cNvPr id="4" name="Content Placeholder 3" descr="DSCF0680.JPG"/>
          <p:cNvPicPr>
            <a:picLocks noGrp="1" noChangeAspect="1"/>
          </p:cNvPicPr>
          <p:nvPr>
            <p:ph idx="1"/>
          </p:nvPr>
        </p:nvPicPr>
        <p:blipFill>
          <a:blip r:embed="rId2">
            <a:lum bright="12000"/>
          </a:blip>
          <a:srcRect t="19743" b="8105"/>
          <a:stretch>
            <a:fillRect/>
          </a:stretch>
        </p:blipFill>
        <p:spPr>
          <a:xfrm>
            <a:off x="298450" y="1981200"/>
            <a:ext cx="8566150" cy="4635500"/>
          </a:xfrm>
          <a:effectLst>
            <a:outerShdw blurRad="292100" dist="139700" dir="2700000" algn="tl" rotWithShape="0">
              <a:srgbClr val="333333">
                <a:alpha val="64998"/>
              </a:srgbClr>
            </a:outerShdw>
          </a:effectLst>
        </p:spPr>
      </p:pic>
    </p:spTree>
    <p:extLst>
      <p:ext uri="{BB962C8B-B14F-4D97-AF65-F5344CB8AC3E}">
        <p14:creationId xmlns:p14="http://schemas.microsoft.com/office/powerpoint/2010/main" val="23504763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Aspect</Template>
  <TotalTime>342</TotalTime>
  <Words>722</Words>
  <Application>Microsoft Office PowerPoint</Application>
  <PresentationFormat>On-screen Show (4:3)</PresentationFormat>
  <Paragraphs>94</Paragraphs>
  <Slides>30</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MS PGothic</vt:lpstr>
      <vt:lpstr>Arial</vt:lpstr>
      <vt:lpstr>Calibri</vt:lpstr>
      <vt:lpstr>Century Gothic</vt:lpstr>
      <vt:lpstr>Rockwell</vt:lpstr>
      <vt:lpstr>Verdana</vt:lpstr>
      <vt:lpstr>Wingdings</vt:lpstr>
      <vt:lpstr>Wingdings 2</vt:lpstr>
      <vt:lpstr>Aspect</vt:lpstr>
      <vt:lpstr>Year 6 Residential Journey to Hindleap Warren</vt:lpstr>
      <vt:lpstr>Hindleap Warren</vt:lpstr>
      <vt:lpstr>Location</vt:lpstr>
      <vt:lpstr>Our Grounds</vt:lpstr>
      <vt:lpstr>About Hindleap Warren</vt:lpstr>
      <vt:lpstr>Hindleap Accommodation</vt:lpstr>
      <vt:lpstr>Your Bedroom</vt:lpstr>
      <vt:lpstr>A Typical Day</vt:lpstr>
      <vt:lpstr>The Dining Room</vt:lpstr>
      <vt:lpstr>Other Information</vt:lpstr>
      <vt:lpstr>Activities</vt:lpstr>
      <vt:lpstr>Activities</vt:lpstr>
      <vt:lpstr>Zip Wire</vt:lpstr>
      <vt:lpstr>Archery</vt:lpstr>
      <vt:lpstr>Activities</vt:lpstr>
      <vt:lpstr>Climbing</vt:lpstr>
      <vt:lpstr>Activities</vt:lpstr>
      <vt:lpstr>Forest Adventure</vt:lpstr>
      <vt:lpstr>High Adventure</vt:lpstr>
      <vt:lpstr>Activities</vt:lpstr>
      <vt:lpstr>Map reading and orienteering</vt:lpstr>
      <vt:lpstr>Obstacles</vt:lpstr>
      <vt:lpstr>Activities</vt:lpstr>
      <vt:lpstr>Teambuilding Exercises</vt:lpstr>
      <vt:lpstr>The Drying Room / What to bring</vt:lpstr>
      <vt:lpstr>PowerPoint Presentation</vt:lpstr>
      <vt:lpstr>PowerPoint Presentation</vt:lpstr>
      <vt:lpstr>PowerPoint Presentation</vt:lpstr>
      <vt:lpstr>Costs</vt:lpstr>
      <vt:lpstr>A Lasting Impression</vt:lpstr>
    </vt:vector>
  </TitlesOfParts>
  <Company>Darrell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6 Residential Journey to Hindleap Warren</dc:title>
  <dc:creator>Beth Aho</dc:creator>
  <cp:lastModifiedBy>Sarah Millener</cp:lastModifiedBy>
  <cp:revision>41</cp:revision>
  <dcterms:created xsi:type="dcterms:W3CDTF">2013-01-16T16:01:04Z</dcterms:created>
  <dcterms:modified xsi:type="dcterms:W3CDTF">2019-03-14T15:59:54Z</dcterms:modified>
</cp:coreProperties>
</file>