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68" r:id="rId5"/>
    <p:sldId id="276" r:id="rId6"/>
    <p:sldId id="270" r:id="rId7"/>
    <p:sldId id="271" r:id="rId8"/>
    <p:sldId id="272" r:id="rId9"/>
    <p:sldId id="273" r:id="rId10"/>
    <p:sldId id="274" r:id="rId11"/>
    <p:sldId id="260" r:id="rId12"/>
    <p:sldId id="266" r:id="rId13"/>
    <p:sldId id="262" r:id="rId14"/>
    <p:sldId id="263" r:id="rId15"/>
    <p:sldId id="277" r:id="rId16"/>
    <p:sldId id="278" r:id="rId17"/>
    <p:sldId id="279" r:id="rId18"/>
    <p:sldId id="280" r:id="rId19"/>
    <p:sldId id="267"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0521A85-E16B-4FBB-81B0-D0A6DC8348C9}" type="datetimeFigureOut">
              <a:rPr lang="en-GB" smtClean="0"/>
              <a:t>17/09/2018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7E6A075-983B-4569-BABF-CE6EEA485AF8}" type="slidenum">
              <a:rPr lang="en-GB" smtClean="0"/>
              <a:t>‹#›</a:t>
            </a:fld>
            <a:endParaRPr lang="en-GB"/>
          </a:p>
        </p:txBody>
      </p:sp>
    </p:spTree>
    <p:extLst>
      <p:ext uri="{BB962C8B-B14F-4D97-AF65-F5344CB8AC3E}">
        <p14:creationId xmlns:p14="http://schemas.microsoft.com/office/powerpoint/2010/main" val="313002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B24D2F5-DF63-4837-8732-37D309C88AFE}" type="datetimeFigureOut">
              <a:rPr lang="en-GB" smtClean="0"/>
              <a:t>17/09/2018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1E70283-CEC5-402E-B8A6-ED4911162FA4}" type="slidenum">
              <a:rPr lang="en-GB" smtClean="0"/>
              <a:t>‹#›</a:t>
            </a:fld>
            <a:endParaRPr lang="en-GB"/>
          </a:p>
        </p:txBody>
      </p:sp>
    </p:spTree>
    <p:extLst>
      <p:ext uri="{BB962C8B-B14F-4D97-AF65-F5344CB8AC3E}">
        <p14:creationId xmlns:p14="http://schemas.microsoft.com/office/powerpoint/2010/main" val="301359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7582B9D-753F-4FD4-BB27-488C70B508F1}" type="slidenum">
              <a:rPr lang="en-GB" smtClean="0"/>
              <a:pPr/>
              <a:t>15</a:t>
            </a:fld>
            <a:endParaRPr lang="en-GB"/>
          </a:p>
        </p:txBody>
      </p:sp>
    </p:spTree>
    <p:extLst>
      <p:ext uri="{BB962C8B-B14F-4D97-AF65-F5344CB8AC3E}">
        <p14:creationId xmlns:p14="http://schemas.microsoft.com/office/powerpoint/2010/main" val="47418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7582B9D-753F-4FD4-BB27-488C70B508F1}" type="slidenum">
              <a:rPr lang="en-GB" smtClean="0"/>
              <a:pPr/>
              <a:t>16</a:t>
            </a:fld>
            <a:endParaRPr lang="en-GB"/>
          </a:p>
        </p:txBody>
      </p:sp>
    </p:spTree>
    <p:extLst>
      <p:ext uri="{BB962C8B-B14F-4D97-AF65-F5344CB8AC3E}">
        <p14:creationId xmlns:p14="http://schemas.microsoft.com/office/powerpoint/2010/main" val="65478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7582B9D-753F-4FD4-BB27-488C70B508F1}" type="slidenum">
              <a:rPr lang="en-GB" smtClean="0"/>
              <a:pPr/>
              <a:t>18</a:t>
            </a:fld>
            <a:endParaRPr lang="en-GB"/>
          </a:p>
        </p:txBody>
      </p:sp>
    </p:spTree>
    <p:extLst>
      <p:ext uri="{BB962C8B-B14F-4D97-AF65-F5344CB8AC3E}">
        <p14:creationId xmlns:p14="http://schemas.microsoft.com/office/powerpoint/2010/main" val="76920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A74DD6-776C-4068-8B9D-0CEBAD8B1B48}"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192534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A74DD6-776C-4068-8B9D-0CEBAD8B1B48}"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98104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A74DD6-776C-4068-8B9D-0CEBAD8B1B48}"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31845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11"/>
          <p:cNvSpPr>
            <a:spLocks noGrp="1"/>
          </p:cNvSpPr>
          <p:nvPr>
            <p:ph type="body" idx="10" hasCustomPrompt="1"/>
          </p:nvPr>
        </p:nvSpPr>
        <p:spPr>
          <a:xfrm>
            <a:off x="4773280" y="459739"/>
            <a:ext cx="6657905" cy="519113"/>
          </a:xfrm>
        </p:spPr>
        <p:txBody>
          <a:bodyPr>
            <a:noAutofit/>
          </a:bodyPr>
          <a:lstStyle>
            <a:lvl1pPr marL="0" indent="0" algn="r">
              <a:buFontTx/>
              <a:buNone/>
              <a:defRPr sz="3000" b="1" baseline="0">
                <a:solidFill>
                  <a:srgbClr val="47434F"/>
                </a:solidFill>
                <a:latin typeface="+mj-lt"/>
              </a:defRPr>
            </a:lvl1pPr>
          </a:lstStyle>
          <a:p>
            <a:pPr lvl="0"/>
            <a:r>
              <a:rPr lang="en-GB" dirty="0" smtClean="0"/>
              <a:t>Page title here</a:t>
            </a:r>
            <a:endParaRPr lang="en-US" dirty="0"/>
          </a:p>
        </p:txBody>
      </p:sp>
      <p:sp>
        <p:nvSpPr>
          <p:cNvPr id="7" name="Text Placeholder 2"/>
          <p:cNvSpPr>
            <a:spLocks noGrp="1"/>
          </p:cNvSpPr>
          <p:nvPr>
            <p:ph type="body" sz="quarter" idx="12" hasCustomPrompt="1"/>
          </p:nvPr>
        </p:nvSpPr>
        <p:spPr>
          <a:xfrm>
            <a:off x="2205567" y="1789113"/>
            <a:ext cx="8161867" cy="4144135"/>
          </a:xfrm>
        </p:spPr>
        <p:txBody>
          <a:bodyPr>
            <a:normAutofit/>
          </a:bodyPr>
          <a:lstStyle>
            <a:lvl1pPr marL="257175" indent="-257175">
              <a:lnSpc>
                <a:spcPct val="120000"/>
              </a:lnSpc>
              <a:defRPr sz="1400" baseline="0">
                <a:solidFill>
                  <a:srgbClr val="47434F"/>
                </a:solidFill>
                <a:latin typeface="+mn-lt"/>
              </a:defRPr>
            </a:lvl1pPr>
          </a:lstStyle>
          <a:p>
            <a:pPr lvl="0"/>
            <a:r>
              <a:rPr lang="en-GB" dirty="0" smtClean="0"/>
              <a:t>TEXT HERE </a:t>
            </a:r>
            <a:r>
              <a:rPr lang="en-GB" dirty="0" err="1" smtClean="0"/>
              <a:t>Lorem</a:t>
            </a:r>
            <a:r>
              <a:rPr lang="en-GB" dirty="0" smtClean="0"/>
              <a:t> </a:t>
            </a:r>
            <a:r>
              <a:rPr lang="en-GB" dirty="0" err="1" smtClean="0"/>
              <a:t>ipsum</a:t>
            </a:r>
            <a:r>
              <a:rPr lang="en-GB" dirty="0" smtClean="0"/>
              <a:t> </a:t>
            </a:r>
            <a:r>
              <a:rPr lang="en-GB" dirty="0" err="1" smtClean="0"/>
              <a:t>dolor</a:t>
            </a:r>
            <a:r>
              <a:rPr lang="en-GB" dirty="0" smtClean="0"/>
              <a:t> sit </a:t>
            </a:r>
            <a:r>
              <a:rPr lang="en-GB" dirty="0" err="1" smtClean="0"/>
              <a:t>amet</a:t>
            </a:r>
            <a:r>
              <a:rPr lang="en-GB" dirty="0" smtClean="0"/>
              <a:t>, </a:t>
            </a:r>
            <a:r>
              <a:rPr lang="en-GB" dirty="0" err="1" smtClean="0"/>
              <a:t>consectetuer</a:t>
            </a:r>
            <a:r>
              <a:rPr lang="en-GB" dirty="0" smtClean="0"/>
              <a:t> </a:t>
            </a:r>
            <a:r>
              <a:rPr lang="en-GB" dirty="0" err="1" smtClean="0"/>
              <a:t>adipiscing</a:t>
            </a:r>
            <a:r>
              <a:rPr lang="en-GB" dirty="0" smtClean="0"/>
              <a:t> </a:t>
            </a:r>
            <a:r>
              <a:rPr lang="en-GB" dirty="0" err="1" smtClean="0"/>
              <a:t>elit</a:t>
            </a:r>
            <a:r>
              <a:rPr lang="en-GB" dirty="0" smtClean="0"/>
              <a:t>. </a:t>
            </a:r>
            <a:r>
              <a:rPr lang="en-GB" dirty="0" err="1" smtClean="0"/>
              <a:t>Aenean</a:t>
            </a:r>
            <a:r>
              <a:rPr lang="en-GB" dirty="0" smtClean="0"/>
              <a:t> </a:t>
            </a:r>
            <a:r>
              <a:rPr lang="en-GB" dirty="0" err="1" smtClean="0"/>
              <a:t>mmodo</a:t>
            </a:r>
            <a:r>
              <a:rPr lang="en-GB" dirty="0" smtClean="0"/>
              <a:t> ligula </a:t>
            </a:r>
            <a:r>
              <a:rPr lang="en-GB" dirty="0" err="1" smtClean="0"/>
              <a:t>eget</a:t>
            </a:r>
            <a:r>
              <a:rPr lang="en-GB" dirty="0" smtClean="0"/>
              <a:t> </a:t>
            </a:r>
            <a:r>
              <a:rPr lang="en-GB" dirty="0" err="1" smtClean="0"/>
              <a:t>dolor</a:t>
            </a:r>
            <a:r>
              <a:rPr lang="en-GB" dirty="0" smtClean="0"/>
              <a:t>. </a:t>
            </a:r>
            <a:r>
              <a:rPr lang="en-GB" dirty="0" err="1" smtClean="0"/>
              <a:t>Aenean</a:t>
            </a:r>
            <a:r>
              <a:rPr lang="en-GB" dirty="0" smtClean="0"/>
              <a:t> </a:t>
            </a:r>
            <a:r>
              <a:rPr lang="en-GB" dirty="0" err="1" smtClean="0"/>
              <a:t>massa</a:t>
            </a:r>
            <a:r>
              <a:rPr lang="en-GB" dirty="0" smtClean="0"/>
              <a:t>. </a:t>
            </a:r>
          </a:p>
          <a:p>
            <a:pPr lvl="0"/>
            <a:endParaRPr lang="en-GB" dirty="0" smtClean="0"/>
          </a:p>
          <a:p>
            <a:pPr lvl="0"/>
            <a:r>
              <a:rPr lang="en-GB" dirty="0" smtClean="0"/>
              <a:t>Cum </a:t>
            </a:r>
            <a:r>
              <a:rPr lang="en-GB" dirty="0" err="1" smtClean="0"/>
              <a:t>sociis</a:t>
            </a:r>
            <a:r>
              <a:rPr lang="en-GB" dirty="0" smtClean="0"/>
              <a:t> </a:t>
            </a:r>
            <a:r>
              <a:rPr lang="en-GB" dirty="0" err="1" smtClean="0"/>
              <a:t>natoque</a:t>
            </a:r>
            <a:r>
              <a:rPr lang="en-GB" dirty="0" smtClean="0"/>
              <a:t> </a:t>
            </a:r>
            <a:r>
              <a:rPr lang="en-GB" dirty="0" err="1" smtClean="0"/>
              <a:t>penatibus</a:t>
            </a:r>
            <a:r>
              <a:rPr lang="en-GB" dirty="0" smtClean="0"/>
              <a:t> et </a:t>
            </a:r>
            <a:r>
              <a:rPr lang="en-GB" dirty="0" err="1" smtClean="0"/>
              <a:t>magnis</a:t>
            </a:r>
            <a:r>
              <a:rPr lang="en-GB" dirty="0" smtClean="0"/>
              <a:t> dis parturient </a:t>
            </a:r>
            <a:r>
              <a:rPr lang="en-GB" dirty="0" err="1" smtClean="0"/>
              <a:t>montes</a:t>
            </a:r>
            <a:r>
              <a:rPr lang="en-GB" dirty="0" smtClean="0"/>
              <a:t>, </a:t>
            </a:r>
            <a:r>
              <a:rPr lang="en-GB" dirty="0" err="1" smtClean="0"/>
              <a:t>nascetur</a:t>
            </a:r>
            <a:r>
              <a:rPr lang="en-GB" dirty="0" smtClean="0"/>
              <a:t> </a:t>
            </a:r>
            <a:r>
              <a:rPr lang="en-GB" dirty="0" err="1" smtClean="0"/>
              <a:t>ridiculus</a:t>
            </a:r>
            <a:r>
              <a:rPr lang="en-GB" dirty="0" smtClean="0"/>
              <a:t> mus.</a:t>
            </a:r>
          </a:p>
          <a:p>
            <a:pPr lvl="0"/>
            <a:endParaRPr lang="en-GB" dirty="0" smtClean="0"/>
          </a:p>
          <a:p>
            <a:pPr lvl="0"/>
            <a:r>
              <a:rPr lang="en-GB" dirty="0" err="1" smtClean="0"/>
              <a:t>Donec</a:t>
            </a:r>
            <a:r>
              <a:rPr lang="en-GB" dirty="0" smtClean="0"/>
              <a:t> quam </a:t>
            </a:r>
            <a:r>
              <a:rPr lang="en-GB" dirty="0" err="1" smtClean="0"/>
              <a:t>felis</a:t>
            </a:r>
            <a:r>
              <a:rPr lang="en-GB" dirty="0" smtClean="0"/>
              <a:t>, </a:t>
            </a:r>
            <a:r>
              <a:rPr lang="en-GB" dirty="0" err="1" smtClean="0"/>
              <a:t>ultricies</a:t>
            </a:r>
            <a:r>
              <a:rPr lang="en-GB" dirty="0" smtClean="0"/>
              <a:t> </a:t>
            </a:r>
            <a:r>
              <a:rPr lang="en-GB" dirty="0" err="1" smtClean="0"/>
              <a:t>nec</a:t>
            </a:r>
            <a:r>
              <a:rPr lang="en-GB" dirty="0" smtClean="0"/>
              <a:t>, </a:t>
            </a:r>
            <a:r>
              <a:rPr lang="en-GB" dirty="0" err="1" smtClean="0"/>
              <a:t>pellentesque</a:t>
            </a:r>
            <a:r>
              <a:rPr lang="en-GB" dirty="0" smtClean="0"/>
              <a:t> </a:t>
            </a:r>
            <a:r>
              <a:rPr lang="en-GB" dirty="0" err="1" smtClean="0"/>
              <a:t>eu</a:t>
            </a:r>
            <a:r>
              <a:rPr lang="en-GB" dirty="0" smtClean="0"/>
              <a:t>, </a:t>
            </a:r>
            <a:r>
              <a:rPr lang="en-GB" dirty="0" err="1" smtClean="0"/>
              <a:t>pretium</a:t>
            </a:r>
            <a:r>
              <a:rPr lang="en-GB" dirty="0" smtClean="0"/>
              <a:t> </a:t>
            </a:r>
            <a:r>
              <a:rPr lang="en-GB" dirty="0" err="1" smtClean="0"/>
              <a:t>quis</a:t>
            </a:r>
            <a:r>
              <a:rPr lang="en-GB" dirty="0" smtClean="0"/>
              <a:t>, sem. </a:t>
            </a:r>
            <a:r>
              <a:rPr lang="en-GB" dirty="0" err="1" smtClean="0"/>
              <a:t>Nulla</a:t>
            </a:r>
            <a:r>
              <a:rPr lang="en-GB" dirty="0" smtClean="0"/>
              <a:t> </a:t>
            </a:r>
            <a:r>
              <a:rPr lang="en-GB" dirty="0" err="1" smtClean="0"/>
              <a:t>consequat</a:t>
            </a:r>
            <a:r>
              <a:rPr lang="en-GB" dirty="0" smtClean="0"/>
              <a:t> </a:t>
            </a:r>
            <a:r>
              <a:rPr lang="en-GB" dirty="0" err="1" smtClean="0"/>
              <a:t>massa</a:t>
            </a:r>
            <a:r>
              <a:rPr lang="en-GB" dirty="0" smtClean="0"/>
              <a:t> </a:t>
            </a:r>
            <a:r>
              <a:rPr lang="en-GB" dirty="0" err="1" smtClean="0"/>
              <a:t>quis</a:t>
            </a:r>
            <a:r>
              <a:rPr lang="en-GB" dirty="0" smtClean="0"/>
              <a:t> </a:t>
            </a:r>
            <a:r>
              <a:rPr lang="en-GB" dirty="0" err="1" smtClean="0"/>
              <a:t>enim</a:t>
            </a:r>
            <a:r>
              <a:rPr lang="en-GB" dirty="0" smtClean="0"/>
              <a:t>.</a:t>
            </a:r>
          </a:p>
          <a:p>
            <a:pPr lvl="0"/>
            <a:endParaRPr lang="en-GB" dirty="0" smtClean="0"/>
          </a:p>
          <a:p>
            <a:pPr lvl="0"/>
            <a:r>
              <a:rPr lang="en-GB" dirty="0" err="1" smtClean="0"/>
              <a:t>Donec</a:t>
            </a:r>
            <a:r>
              <a:rPr lang="en-GB" dirty="0" smtClean="0"/>
              <a:t> </a:t>
            </a:r>
            <a:r>
              <a:rPr lang="en-GB" dirty="0" err="1" smtClean="0"/>
              <a:t>pede</a:t>
            </a:r>
            <a:r>
              <a:rPr lang="en-GB" dirty="0" smtClean="0"/>
              <a:t> </a:t>
            </a:r>
            <a:r>
              <a:rPr lang="en-GB" dirty="0" err="1" smtClean="0"/>
              <a:t>justo</a:t>
            </a:r>
            <a:r>
              <a:rPr lang="en-GB" dirty="0" smtClean="0"/>
              <a:t>, </a:t>
            </a:r>
            <a:r>
              <a:rPr lang="en-GB" dirty="0" err="1" smtClean="0"/>
              <a:t>fringilla</a:t>
            </a:r>
            <a:r>
              <a:rPr lang="en-GB" dirty="0" smtClean="0"/>
              <a:t> </a:t>
            </a:r>
            <a:r>
              <a:rPr lang="en-GB" dirty="0" err="1" smtClean="0"/>
              <a:t>vel</a:t>
            </a:r>
            <a:r>
              <a:rPr lang="en-GB" dirty="0" smtClean="0"/>
              <a:t>, </a:t>
            </a:r>
            <a:r>
              <a:rPr lang="en-GB" dirty="0" err="1" smtClean="0"/>
              <a:t>aliquet</a:t>
            </a:r>
            <a:r>
              <a:rPr lang="en-GB" dirty="0" smtClean="0"/>
              <a:t> </a:t>
            </a:r>
            <a:r>
              <a:rPr lang="en-GB" dirty="0" err="1" smtClean="0"/>
              <a:t>nec</a:t>
            </a:r>
            <a:r>
              <a:rPr lang="en-GB" dirty="0" smtClean="0"/>
              <a:t>, </a:t>
            </a:r>
            <a:r>
              <a:rPr lang="en-GB" dirty="0" err="1" smtClean="0"/>
              <a:t>vulputate</a:t>
            </a:r>
            <a:r>
              <a:rPr lang="en-GB" dirty="0" smtClean="0"/>
              <a:t> </a:t>
            </a:r>
            <a:r>
              <a:rPr lang="en-GB" dirty="0" err="1" smtClean="0"/>
              <a:t>eget</a:t>
            </a:r>
            <a:r>
              <a:rPr lang="en-GB" dirty="0" smtClean="0"/>
              <a:t>, </a:t>
            </a:r>
            <a:r>
              <a:rPr lang="en-GB" dirty="0" err="1" smtClean="0"/>
              <a:t>arcu</a:t>
            </a:r>
            <a:r>
              <a:rPr lang="en-GB" dirty="0" smtClean="0"/>
              <a:t>. In </a:t>
            </a:r>
            <a:r>
              <a:rPr lang="en-GB" dirty="0" err="1" smtClean="0"/>
              <a:t>enim</a:t>
            </a:r>
            <a:r>
              <a:rPr lang="en-GB" dirty="0" smtClean="0"/>
              <a:t> </a:t>
            </a:r>
            <a:r>
              <a:rPr lang="en-GB" dirty="0" err="1" smtClean="0"/>
              <a:t>justo</a:t>
            </a:r>
            <a:r>
              <a:rPr lang="en-GB" dirty="0" smtClean="0"/>
              <a:t>, </a:t>
            </a:r>
            <a:r>
              <a:rPr lang="en-GB" dirty="0" err="1" smtClean="0"/>
              <a:t>rhoncus</a:t>
            </a:r>
            <a:r>
              <a:rPr lang="en-GB" dirty="0" smtClean="0"/>
              <a:t> </a:t>
            </a:r>
            <a:r>
              <a:rPr lang="en-GB" dirty="0" err="1" smtClean="0"/>
              <a:t>ut</a:t>
            </a:r>
            <a:r>
              <a:rPr lang="en-GB" dirty="0" smtClean="0"/>
              <a:t>, </a:t>
            </a:r>
            <a:r>
              <a:rPr lang="en-GB" dirty="0" err="1" smtClean="0"/>
              <a:t>imperdiet</a:t>
            </a:r>
            <a:r>
              <a:rPr lang="en-GB" dirty="0" smtClean="0"/>
              <a:t> a, </a:t>
            </a:r>
            <a:r>
              <a:rPr lang="en-GB" dirty="0" err="1" smtClean="0"/>
              <a:t>venenatis</a:t>
            </a:r>
            <a:r>
              <a:rPr lang="en-GB" dirty="0" smtClean="0"/>
              <a:t> vitae, </a:t>
            </a:r>
            <a:r>
              <a:rPr lang="en-GB" dirty="0" err="1" smtClean="0"/>
              <a:t>justo</a:t>
            </a:r>
            <a:r>
              <a:rPr lang="en-GB" dirty="0" smtClean="0"/>
              <a:t>. </a:t>
            </a:r>
          </a:p>
          <a:p>
            <a:pPr lvl="0"/>
            <a:endParaRPr lang="en-GB" dirty="0" smtClean="0"/>
          </a:p>
          <a:p>
            <a:pPr lvl="0"/>
            <a:r>
              <a:rPr lang="en-GB" dirty="0" err="1" smtClean="0"/>
              <a:t>Nullam</a:t>
            </a:r>
            <a:r>
              <a:rPr lang="en-GB" dirty="0" smtClean="0"/>
              <a:t> dictum </a:t>
            </a:r>
            <a:r>
              <a:rPr lang="en-GB" dirty="0" err="1" smtClean="0"/>
              <a:t>felis</a:t>
            </a:r>
            <a:r>
              <a:rPr lang="en-GB" dirty="0" smtClean="0"/>
              <a:t> </a:t>
            </a:r>
            <a:r>
              <a:rPr lang="en-GB" dirty="0" err="1" smtClean="0"/>
              <a:t>eu</a:t>
            </a:r>
            <a:r>
              <a:rPr lang="en-GB" dirty="0" smtClean="0"/>
              <a:t> </a:t>
            </a:r>
            <a:r>
              <a:rPr lang="en-GB" dirty="0" err="1" smtClean="0"/>
              <a:t>pede</a:t>
            </a:r>
            <a:r>
              <a:rPr lang="en-GB" dirty="0" smtClean="0"/>
              <a:t> </a:t>
            </a:r>
            <a:r>
              <a:rPr lang="en-GB" dirty="0" err="1" smtClean="0"/>
              <a:t>mollis</a:t>
            </a:r>
            <a:r>
              <a:rPr lang="en-GB" dirty="0" smtClean="0"/>
              <a:t> </a:t>
            </a:r>
            <a:r>
              <a:rPr lang="en-GB" dirty="0" err="1" smtClean="0"/>
              <a:t>pretium</a:t>
            </a:r>
            <a:r>
              <a:rPr lang="en-GB" dirty="0" smtClean="0"/>
              <a:t>. Integer </a:t>
            </a:r>
            <a:r>
              <a:rPr lang="en-GB" dirty="0" err="1" smtClean="0"/>
              <a:t>tincidunt</a:t>
            </a:r>
            <a:r>
              <a:rPr lang="en-GB" dirty="0" smtClean="0"/>
              <a:t>. </a:t>
            </a:r>
            <a:r>
              <a:rPr lang="en-GB" dirty="0" err="1" smtClean="0"/>
              <a:t>Cras</a:t>
            </a:r>
            <a:r>
              <a:rPr lang="en-GB" dirty="0" smtClean="0"/>
              <a:t> </a:t>
            </a:r>
            <a:r>
              <a:rPr lang="en-GB" dirty="0" err="1" smtClean="0"/>
              <a:t>dapibus</a:t>
            </a:r>
            <a:r>
              <a:rPr lang="en-GB" dirty="0" smtClean="0"/>
              <a:t>. </a:t>
            </a:r>
            <a:r>
              <a:rPr lang="en-GB" dirty="0" err="1" smtClean="0"/>
              <a:t>Vivamus</a:t>
            </a:r>
            <a:r>
              <a:rPr lang="en-GB" dirty="0" smtClean="0"/>
              <a:t> </a:t>
            </a:r>
            <a:r>
              <a:rPr lang="en-GB" dirty="0" err="1" smtClean="0"/>
              <a:t>elementum</a:t>
            </a:r>
            <a:endParaRPr lang="en-GB" dirty="0" smtClean="0"/>
          </a:p>
        </p:txBody>
      </p:sp>
    </p:spTree>
    <p:extLst>
      <p:ext uri="{BB962C8B-B14F-4D97-AF65-F5344CB8AC3E}">
        <p14:creationId xmlns:p14="http://schemas.microsoft.com/office/powerpoint/2010/main" val="21624339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11"/>
          <p:cNvSpPr>
            <a:spLocks noGrp="1"/>
          </p:cNvSpPr>
          <p:nvPr>
            <p:ph type="body" idx="10" hasCustomPrompt="1"/>
          </p:nvPr>
        </p:nvSpPr>
        <p:spPr>
          <a:xfrm>
            <a:off x="4819292" y="407982"/>
            <a:ext cx="6508381" cy="519113"/>
          </a:xfrm>
        </p:spPr>
        <p:txBody>
          <a:bodyPr>
            <a:noAutofit/>
          </a:bodyPr>
          <a:lstStyle>
            <a:lvl1pPr marL="0" indent="0" algn="r">
              <a:buFontTx/>
              <a:buNone/>
              <a:defRPr sz="3000" b="1" baseline="0">
                <a:solidFill>
                  <a:srgbClr val="47434F"/>
                </a:solidFill>
                <a:latin typeface="+mj-lt"/>
              </a:defRPr>
            </a:lvl1pPr>
          </a:lstStyle>
          <a:p>
            <a:pPr lvl="0"/>
            <a:r>
              <a:rPr lang="en-GB" dirty="0" smtClean="0"/>
              <a:t>Page title here</a:t>
            </a:r>
            <a:endParaRPr lang="en-US" dirty="0"/>
          </a:p>
        </p:txBody>
      </p:sp>
      <p:sp>
        <p:nvSpPr>
          <p:cNvPr id="3" name="Text Placeholder 2"/>
          <p:cNvSpPr>
            <a:spLocks noGrp="1"/>
          </p:cNvSpPr>
          <p:nvPr>
            <p:ph type="body" sz="quarter" idx="12" hasCustomPrompt="1"/>
          </p:nvPr>
        </p:nvSpPr>
        <p:spPr>
          <a:xfrm>
            <a:off x="2216152" y="1789113"/>
            <a:ext cx="7842249" cy="4023616"/>
          </a:xfrm>
        </p:spPr>
        <p:txBody>
          <a:bodyPr>
            <a:normAutofit/>
          </a:bodyPr>
          <a:lstStyle>
            <a:lvl1pPr marL="0" indent="0">
              <a:lnSpc>
                <a:spcPct val="120000"/>
              </a:lnSpc>
              <a:buFontTx/>
              <a:buNone/>
              <a:defRPr sz="1400" baseline="0">
                <a:solidFill>
                  <a:srgbClr val="47434F"/>
                </a:solidFill>
                <a:latin typeface="+mn-lt"/>
              </a:defRPr>
            </a:lvl1pPr>
          </a:lstStyle>
          <a:p>
            <a:pPr lvl="0"/>
            <a:r>
              <a:rPr lang="en-GB" dirty="0" smtClean="0"/>
              <a:t>TEXT HERE </a:t>
            </a:r>
            <a:r>
              <a:rPr lang="en-GB" dirty="0" err="1" smtClean="0"/>
              <a:t>Lorem</a:t>
            </a:r>
            <a:r>
              <a:rPr lang="en-GB" dirty="0" smtClean="0"/>
              <a:t> </a:t>
            </a:r>
            <a:r>
              <a:rPr lang="en-GB" dirty="0" err="1" smtClean="0"/>
              <a:t>ipsum</a:t>
            </a:r>
            <a:r>
              <a:rPr lang="en-GB" dirty="0" smtClean="0"/>
              <a:t> </a:t>
            </a:r>
            <a:r>
              <a:rPr lang="en-GB" dirty="0" err="1" smtClean="0"/>
              <a:t>dolor</a:t>
            </a:r>
            <a:r>
              <a:rPr lang="en-GB" dirty="0" smtClean="0"/>
              <a:t> sit </a:t>
            </a:r>
            <a:r>
              <a:rPr lang="en-GB" dirty="0" err="1" smtClean="0"/>
              <a:t>amet</a:t>
            </a:r>
            <a:r>
              <a:rPr lang="en-GB" dirty="0" smtClean="0"/>
              <a:t>, </a:t>
            </a:r>
            <a:r>
              <a:rPr lang="en-GB" dirty="0" err="1" smtClean="0"/>
              <a:t>consectetuer</a:t>
            </a:r>
            <a:r>
              <a:rPr lang="en-GB" dirty="0" smtClean="0"/>
              <a:t> </a:t>
            </a:r>
            <a:r>
              <a:rPr lang="en-GB" dirty="0" err="1" smtClean="0"/>
              <a:t>adipiscing</a:t>
            </a:r>
            <a:r>
              <a:rPr lang="en-GB" dirty="0" smtClean="0"/>
              <a:t> </a:t>
            </a:r>
            <a:r>
              <a:rPr lang="en-GB" dirty="0" err="1" smtClean="0"/>
              <a:t>elit</a:t>
            </a:r>
            <a:r>
              <a:rPr lang="en-GB" dirty="0" smtClean="0"/>
              <a:t>. </a:t>
            </a:r>
            <a:r>
              <a:rPr lang="en-GB" dirty="0" err="1" smtClean="0"/>
              <a:t>Aenean</a:t>
            </a:r>
            <a:r>
              <a:rPr lang="en-GB" dirty="0" smtClean="0"/>
              <a:t> </a:t>
            </a:r>
            <a:r>
              <a:rPr lang="en-GB" dirty="0" err="1" smtClean="0"/>
              <a:t>commodo</a:t>
            </a:r>
            <a:r>
              <a:rPr lang="en-GB" dirty="0" smtClean="0"/>
              <a:t> ligula </a:t>
            </a:r>
            <a:r>
              <a:rPr lang="en-GB" dirty="0" err="1" smtClean="0"/>
              <a:t>eget</a:t>
            </a:r>
            <a:r>
              <a:rPr lang="en-GB" dirty="0" smtClean="0"/>
              <a:t> </a:t>
            </a:r>
            <a:r>
              <a:rPr lang="en-GB" dirty="0" err="1" smtClean="0"/>
              <a:t>dolor</a:t>
            </a:r>
            <a:r>
              <a:rPr lang="en-GB" dirty="0" smtClean="0"/>
              <a:t>. </a:t>
            </a:r>
            <a:r>
              <a:rPr lang="en-GB" dirty="0" err="1" smtClean="0"/>
              <a:t>Aenean</a:t>
            </a:r>
            <a:r>
              <a:rPr lang="en-GB" dirty="0" smtClean="0"/>
              <a:t> </a:t>
            </a:r>
            <a:r>
              <a:rPr lang="en-GB" dirty="0" err="1" smtClean="0"/>
              <a:t>massa</a:t>
            </a:r>
            <a:r>
              <a:rPr lang="en-GB" dirty="0" smtClean="0"/>
              <a:t>. Cum </a:t>
            </a:r>
            <a:r>
              <a:rPr lang="en-GB" dirty="0" err="1" smtClean="0"/>
              <a:t>sociis</a:t>
            </a:r>
            <a:r>
              <a:rPr lang="en-GB" dirty="0" smtClean="0"/>
              <a:t> </a:t>
            </a:r>
            <a:r>
              <a:rPr lang="en-GB" dirty="0" err="1" smtClean="0"/>
              <a:t>natoque</a:t>
            </a:r>
            <a:r>
              <a:rPr lang="en-GB" dirty="0" smtClean="0"/>
              <a:t> </a:t>
            </a:r>
            <a:r>
              <a:rPr lang="en-GB" dirty="0" err="1" smtClean="0"/>
              <a:t>penatibus</a:t>
            </a:r>
            <a:r>
              <a:rPr lang="en-GB" dirty="0" smtClean="0"/>
              <a:t> et </a:t>
            </a:r>
            <a:r>
              <a:rPr lang="en-GB" dirty="0" err="1" smtClean="0"/>
              <a:t>magnis</a:t>
            </a:r>
            <a:r>
              <a:rPr lang="en-GB" dirty="0" smtClean="0"/>
              <a:t> dis parturient </a:t>
            </a:r>
            <a:r>
              <a:rPr lang="en-GB" dirty="0" err="1" smtClean="0"/>
              <a:t>montes</a:t>
            </a:r>
            <a:r>
              <a:rPr lang="en-GB" dirty="0" smtClean="0"/>
              <a:t>, </a:t>
            </a:r>
            <a:r>
              <a:rPr lang="en-GB" dirty="0" err="1" smtClean="0"/>
              <a:t>nascetur</a:t>
            </a:r>
            <a:r>
              <a:rPr lang="en-GB" dirty="0" smtClean="0"/>
              <a:t> </a:t>
            </a:r>
            <a:r>
              <a:rPr lang="en-GB" dirty="0" err="1" smtClean="0"/>
              <a:t>ridiculus</a:t>
            </a:r>
            <a:r>
              <a:rPr lang="en-GB" dirty="0" smtClean="0"/>
              <a:t> mus. </a:t>
            </a:r>
            <a:r>
              <a:rPr lang="en-GB" dirty="0" err="1" smtClean="0"/>
              <a:t>Donec</a:t>
            </a:r>
            <a:r>
              <a:rPr lang="en-GB" dirty="0" smtClean="0"/>
              <a:t> quam </a:t>
            </a:r>
            <a:r>
              <a:rPr lang="en-GB" dirty="0" err="1" smtClean="0"/>
              <a:t>felis</a:t>
            </a:r>
            <a:r>
              <a:rPr lang="en-GB" dirty="0" smtClean="0"/>
              <a:t>, </a:t>
            </a:r>
            <a:r>
              <a:rPr lang="en-GB" dirty="0" err="1" smtClean="0"/>
              <a:t>ultricies</a:t>
            </a:r>
            <a:r>
              <a:rPr lang="en-GB" dirty="0" smtClean="0"/>
              <a:t> </a:t>
            </a:r>
            <a:r>
              <a:rPr lang="en-GB" dirty="0" err="1" smtClean="0"/>
              <a:t>nec</a:t>
            </a:r>
            <a:r>
              <a:rPr lang="en-GB" dirty="0" smtClean="0"/>
              <a:t>, </a:t>
            </a:r>
            <a:r>
              <a:rPr lang="en-GB" dirty="0" err="1" smtClean="0"/>
              <a:t>pellentesque</a:t>
            </a:r>
            <a:r>
              <a:rPr lang="en-GB" dirty="0" smtClean="0"/>
              <a:t> </a:t>
            </a:r>
            <a:r>
              <a:rPr lang="en-GB" dirty="0" err="1" smtClean="0"/>
              <a:t>eu</a:t>
            </a:r>
            <a:r>
              <a:rPr lang="en-GB" dirty="0" smtClean="0"/>
              <a:t>, </a:t>
            </a:r>
            <a:r>
              <a:rPr lang="en-GB" dirty="0" err="1" smtClean="0"/>
              <a:t>pretium</a:t>
            </a:r>
            <a:r>
              <a:rPr lang="en-GB" dirty="0" smtClean="0"/>
              <a:t> </a:t>
            </a:r>
            <a:r>
              <a:rPr lang="en-GB" dirty="0" err="1" smtClean="0"/>
              <a:t>quis</a:t>
            </a:r>
            <a:r>
              <a:rPr lang="en-GB" dirty="0" smtClean="0"/>
              <a:t>, sem. </a:t>
            </a:r>
            <a:r>
              <a:rPr lang="en-GB" dirty="0" err="1" smtClean="0"/>
              <a:t>Nulla</a:t>
            </a:r>
            <a:r>
              <a:rPr lang="en-GB" dirty="0" smtClean="0"/>
              <a:t> </a:t>
            </a:r>
            <a:r>
              <a:rPr lang="en-GB" dirty="0" err="1" smtClean="0"/>
              <a:t>consequat</a:t>
            </a:r>
            <a:r>
              <a:rPr lang="en-GB" dirty="0" smtClean="0"/>
              <a:t> </a:t>
            </a:r>
            <a:r>
              <a:rPr lang="en-GB" dirty="0" err="1" smtClean="0"/>
              <a:t>massa</a:t>
            </a:r>
            <a:r>
              <a:rPr lang="en-GB" dirty="0" smtClean="0"/>
              <a:t> </a:t>
            </a:r>
            <a:r>
              <a:rPr lang="en-GB" dirty="0" err="1" smtClean="0"/>
              <a:t>quis</a:t>
            </a:r>
            <a:r>
              <a:rPr lang="en-GB" dirty="0" smtClean="0"/>
              <a:t> </a:t>
            </a:r>
            <a:r>
              <a:rPr lang="en-GB" dirty="0" err="1" smtClean="0"/>
              <a:t>enim</a:t>
            </a:r>
            <a:r>
              <a:rPr lang="en-GB" dirty="0" smtClean="0"/>
              <a:t>. </a:t>
            </a:r>
          </a:p>
          <a:p>
            <a:pPr lvl="0"/>
            <a:endParaRPr lang="en-GB" dirty="0" smtClean="0"/>
          </a:p>
          <a:p>
            <a:pPr lvl="0"/>
            <a:r>
              <a:rPr lang="en-GB" dirty="0" err="1" smtClean="0"/>
              <a:t>Donec</a:t>
            </a:r>
            <a:r>
              <a:rPr lang="en-GB" dirty="0" smtClean="0"/>
              <a:t> </a:t>
            </a:r>
            <a:r>
              <a:rPr lang="en-GB" dirty="0" err="1" smtClean="0"/>
              <a:t>pede</a:t>
            </a:r>
            <a:r>
              <a:rPr lang="en-GB" dirty="0" smtClean="0"/>
              <a:t> </a:t>
            </a:r>
            <a:r>
              <a:rPr lang="en-GB" dirty="0" err="1" smtClean="0"/>
              <a:t>justo</a:t>
            </a:r>
            <a:r>
              <a:rPr lang="en-GB" dirty="0" smtClean="0"/>
              <a:t>, </a:t>
            </a:r>
            <a:r>
              <a:rPr lang="en-GB" dirty="0" err="1" smtClean="0"/>
              <a:t>fringilla</a:t>
            </a:r>
            <a:r>
              <a:rPr lang="en-GB" dirty="0" smtClean="0"/>
              <a:t> </a:t>
            </a:r>
            <a:r>
              <a:rPr lang="en-GB" dirty="0" err="1" smtClean="0"/>
              <a:t>vel</a:t>
            </a:r>
            <a:r>
              <a:rPr lang="en-GB" dirty="0" smtClean="0"/>
              <a:t>, </a:t>
            </a:r>
            <a:r>
              <a:rPr lang="en-GB" dirty="0" err="1" smtClean="0"/>
              <a:t>aliquet</a:t>
            </a:r>
            <a:r>
              <a:rPr lang="en-GB" dirty="0" smtClean="0"/>
              <a:t> </a:t>
            </a:r>
            <a:r>
              <a:rPr lang="en-GB" dirty="0" err="1" smtClean="0"/>
              <a:t>nec</a:t>
            </a:r>
            <a:r>
              <a:rPr lang="en-GB" dirty="0" smtClean="0"/>
              <a:t>, </a:t>
            </a:r>
            <a:r>
              <a:rPr lang="en-GB" dirty="0" err="1" smtClean="0"/>
              <a:t>vulputate</a:t>
            </a:r>
            <a:r>
              <a:rPr lang="en-GB" dirty="0" smtClean="0"/>
              <a:t> </a:t>
            </a:r>
            <a:r>
              <a:rPr lang="en-GB" dirty="0" err="1" smtClean="0"/>
              <a:t>eget</a:t>
            </a:r>
            <a:r>
              <a:rPr lang="en-GB" dirty="0" smtClean="0"/>
              <a:t>, </a:t>
            </a:r>
            <a:r>
              <a:rPr lang="en-GB" dirty="0" err="1" smtClean="0"/>
              <a:t>arcu</a:t>
            </a:r>
            <a:r>
              <a:rPr lang="en-GB" dirty="0" smtClean="0"/>
              <a:t>. In </a:t>
            </a:r>
            <a:r>
              <a:rPr lang="en-GB" dirty="0" err="1" smtClean="0"/>
              <a:t>enim</a:t>
            </a:r>
            <a:r>
              <a:rPr lang="en-GB" dirty="0" smtClean="0"/>
              <a:t> </a:t>
            </a:r>
            <a:r>
              <a:rPr lang="en-GB" dirty="0" err="1" smtClean="0"/>
              <a:t>justo</a:t>
            </a:r>
            <a:r>
              <a:rPr lang="en-GB" dirty="0" smtClean="0"/>
              <a:t>, </a:t>
            </a:r>
            <a:r>
              <a:rPr lang="en-GB" dirty="0" err="1" smtClean="0"/>
              <a:t>rhoncus</a:t>
            </a:r>
            <a:r>
              <a:rPr lang="en-GB" dirty="0" smtClean="0"/>
              <a:t> </a:t>
            </a:r>
            <a:r>
              <a:rPr lang="en-GB" dirty="0" err="1" smtClean="0"/>
              <a:t>ut</a:t>
            </a:r>
            <a:r>
              <a:rPr lang="en-GB" dirty="0" smtClean="0"/>
              <a:t>, </a:t>
            </a:r>
            <a:r>
              <a:rPr lang="en-GB" dirty="0" err="1" smtClean="0"/>
              <a:t>imperdiet</a:t>
            </a:r>
            <a:r>
              <a:rPr lang="en-GB" dirty="0" smtClean="0"/>
              <a:t> a, </a:t>
            </a:r>
            <a:r>
              <a:rPr lang="en-GB" dirty="0" err="1" smtClean="0"/>
              <a:t>venenatis</a:t>
            </a:r>
            <a:r>
              <a:rPr lang="en-GB" dirty="0" smtClean="0"/>
              <a:t> vitae, </a:t>
            </a:r>
            <a:r>
              <a:rPr lang="en-GB" dirty="0" err="1" smtClean="0"/>
              <a:t>justo</a:t>
            </a:r>
            <a:r>
              <a:rPr lang="en-GB" dirty="0" smtClean="0"/>
              <a:t>. </a:t>
            </a:r>
            <a:r>
              <a:rPr lang="en-GB" dirty="0" err="1" smtClean="0"/>
              <a:t>Nullam</a:t>
            </a:r>
            <a:r>
              <a:rPr lang="en-GB" dirty="0" smtClean="0"/>
              <a:t> dictum </a:t>
            </a:r>
            <a:r>
              <a:rPr lang="en-GB" dirty="0" err="1" smtClean="0"/>
              <a:t>felis</a:t>
            </a:r>
            <a:r>
              <a:rPr lang="en-GB" dirty="0" smtClean="0"/>
              <a:t> </a:t>
            </a:r>
            <a:r>
              <a:rPr lang="en-GB" dirty="0" err="1" smtClean="0"/>
              <a:t>eu</a:t>
            </a:r>
            <a:r>
              <a:rPr lang="en-GB" dirty="0" smtClean="0"/>
              <a:t> </a:t>
            </a:r>
            <a:r>
              <a:rPr lang="en-GB" dirty="0" err="1" smtClean="0"/>
              <a:t>pede</a:t>
            </a:r>
            <a:r>
              <a:rPr lang="en-GB" dirty="0" smtClean="0"/>
              <a:t> </a:t>
            </a:r>
            <a:r>
              <a:rPr lang="en-GB" dirty="0" err="1" smtClean="0"/>
              <a:t>mollis</a:t>
            </a:r>
            <a:r>
              <a:rPr lang="en-GB" dirty="0" smtClean="0"/>
              <a:t> </a:t>
            </a:r>
            <a:r>
              <a:rPr lang="en-GB" dirty="0" err="1" smtClean="0"/>
              <a:t>pretium</a:t>
            </a:r>
            <a:r>
              <a:rPr lang="en-GB" dirty="0" smtClean="0"/>
              <a:t>. Integer </a:t>
            </a:r>
            <a:r>
              <a:rPr lang="en-GB" dirty="0" err="1" smtClean="0"/>
              <a:t>tincidunt</a:t>
            </a:r>
            <a:r>
              <a:rPr lang="en-GB" dirty="0" smtClean="0"/>
              <a:t>. </a:t>
            </a:r>
            <a:r>
              <a:rPr lang="en-GB" dirty="0" err="1" smtClean="0"/>
              <a:t>Cras</a:t>
            </a:r>
            <a:r>
              <a:rPr lang="en-GB" dirty="0" smtClean="0"/>
              <a:t> </a:t>
            </a:r>
            <a:r>
              <a:rPr lang="en-GB" dirty="0" err="1" smtClean="0"/>
              <a:t>dapibus</a:t>
            </a:r>
            <a:r>
              <a:rPr lang="en-GB" dirty="0" smtClean="0"/>
              <a:t>. </a:t>
            </a:r>
            <a:r>
              <a:rPr lang="en-GB" dirty="0" err="1" smtClean="0"/>
              <a:t>Vivamus</a:t>
            </a:r>
            <a:r>
              <a:rPr lang="en-GB" dirty="0" smtClean="0"/>
              <a:t> </a:t>
            </a:r>
            <a:r>
              <a:rPr lang="en-GB" dirty="0" err="1" smtClean="0"/>
              <a:t>elementum</a:t>
            </a:r>
            <a:r>
              <a:rPr lang="en-GB" dirty="0" smtClean="0"/>
              <a:t>.</a:t>
            </a:r>
          </a:p>
          <a:p>
            <a:pPr lvl="0"/>
            <a:endParaRPr lang="en-GB" dirty="0" smtClean="0"/>
          </a:p>
          <a:p>
            <a:pPr lvl="0"/>
            <a:r>
              <a:rPr lang="en-GB" dirty="0" err="1" smtClean="0"/>
              <a:t>Donec</a:t>
            </a:r>
            <a:r>
              <a:rPr lang="en-GB" dirty="0" smtClean="0"/>
              <a:t> quam </a:t>
            </a:r>
            <a:r>
              <a:rPr lang="en-GB" dirty="0" err="1" smtClean="0"/>
              <a:t>felis</a:t>
            </a:r>
            <a:r>
              <a:rPr lang="en-GB" dirty="0" smtClean="0"/>
              <a:t>, </a:t>
            </a:r>
            <a:r>
              <a:rPr lang="en-GB" dirty="0" err="1" smtClean="0"/>
              <a:t>ultricies</a:t>
            </a:r>
            <a:r>
              <a:rPr lang="en-GB" dirty="0" smtClean="0"/>
              <a:t> </a:t>
            </a:r>
            <a:r>
              <a:rPr lang="en-GB" dirty="0" err="1" smtClean="0"/>
              <a:t>nec</a:t>
            </a:r>
            <a:r>
              <a:rPr lang="en-GB" dirty="0" smtClean="0"/>
              <a:t>, </a:t>
            </a:r>
            <a:r>
              <a:rPr lang="en-GB" dirty="0" err="1" smtClean="0"/>
              <a:t>pellentesque</a:t>
            </a:r>
            <a:r>
              <a:rPr lang="en-GB" dirty="0" smtClean="0"/>
              <a:t> </a:t>
            </a:r>
            <a:r>
              <a:rPr lang="en-GB" dirty="0" err="1" smtClean="0"/>
              <a:t>eu</a:t>
            </a:r>
            <a:r>
              <a:rPr lang="en-GB" dirty="0" smtClean="0"/>
              <a:t>, </a:t>
            </a:r>
            <a:r>
              <a:rPr lang="en-GB" dirty="0" err="1" smtClean="0"/>
              <a:t>pretium</a:t>
            </a:r>
            <a:r>
              <a:rPr lang="en-GB" dirty="0" smtClean="0"/>
              <a:t> </a:t>
            </a:r>
            <a:r>
              <a:rPr lang="en-GB" dirty="0" err="1" smtClean="0"/>
              <a:t>quis</a:t>
            </a:r>
            <a:r>
              <a:rPr lang="en-GB" dirty="0" smtClean="0"/>
              <a:t>, sem. </a:t>
            </a:r>
            <a:r>
              <a:rPr lang="en-GB" dirty="0" err="1" smtClean="0"/>
              <a:t>Nulla</a:t>
            </a:r>
            <a:r>
              <a:rPr lang="en-GB" dirty="0" smtClean="0"/>
              <a:t> </a:t>
            </a:r>
            <a:r>
              <a:rPr lang="en-GB" dirty="0" err="1" smtClean="0"/>
              <a:t>consequat</a:t>
            </a:r>
            <a:r>
              <a:rPr lang="en-GB" dirty="0" smtClean="0"/>
              <a:t> </a:t>
            </a:r>
            <a:r>
              <a:rPr lang="en-GB" dirty="0" err="1" smtClean="0"/>
              <a:t>massa</a:t>
            </a:r>
            <a:r>
              <a:rPr lang="en-GB" dirty="0" smtClean="0"/>
              <a:t> </a:t>
            </a:r>
            <a:r>
              <a:rPr lang="en-GB" dirty="0" err="1" smtClean="0"/>
              <a:t>quis</a:t>
            </a:r>
            <a:r>
              <a:rPr lang="en-GB" dirty="0" smtClean="0"/>
              <a:t> </a:t>
            </a:r>
            <a:r>
              <a:rPr lang="en-GB" dirty="0" err="1" smtClean="0"/>
              <a:t>enim</a:t>
            </a:r>
            <a:r>
              <a:rPr lang="en-GB" dirty="0" smtClean="0"/>
              <a:t>. </a:t>
            </a:r>
            <a:r>
              <a:rPr lang="en-GB" dirty="0" err="1" smtClean="0"/>
              <a:t>Nullam</a:t>
            </a:r>
            <a:r>
              <a:rPr lang="en-GB" dirty="0" smtClean="0"/>
              <a:t> dictum </a:t>
            </a:r>
            <a:r>
              <a:rPr lang="en-GB" dirty="0" err="1" smtClean="0"/>
              <a:t>felis</a:t>
            </a:r>
            <a:r>
              <a:rPr lang="en-GB" dirty="0" smtClean="0"/>
              <a:t> </a:t>
            </a:r>
            <a:r>
              <a:rPr lang="en-GB" dirty="0" err="1" smtClean="0"/>
              <a:t>eu</a:t>
            </a:r>
            <a:r>
              <a:rPr lang="en-GB" dirty="0" smtClean="0"/>
              <a:t> </a:t>
            </a:r>
            <a:r>
              <a:rPr lang="en-GB" dirty="0" err="1" smtClean="0"/>
              <a:t>pede</a:t>
            </a:r>
            <a:r>
              <a:rPr lang="en-GB" dirty="0" smtClean="0"/>
              <a:t> </a:t>
            </a:r>
            <a:r>
              <a:rPr lang="en-GB" dirty="0" err="1" smtClean="0"/>
              <a:t>mollis</a:t>
            </a:r>
            <a:r>
              <a:rPr lang="en-GB" dirty="0" smtClean="0"/>
              <a:t> </a:t>
            </a:r>
            <a:r>
              <a:rPr lang="en-GB" dirty="0" err="1" smtClean="0"/>
              <a:t>pretium</a:t>
            </a:r>
            <a:r>
              <a:rPr lang="en-GB" dirty="0" smtClean="0"/>
              <a:t>.</a:t>
            </a:r>
          </a:p>
          <a:p>
            <a:pPr lvl="0"/>
            <a:endParaRPr lang="en-GB" dirty="0" smtClean="0"/>
          </a:p>
        </p:txBody>
      </p:sp>
    </p:spTree>
    <p:extLst>
      <p:ext uri="{BB962C8B-B14F-4D97-AF65-F5344CB8AC3E}">
        <p14:creationId xmlns:p14="http://schemas.microsoft.com/office/powerpoint/2010/main" val="537667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A74DD6-776C-4068-8B9D-0CEBAD8B1B48}"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210947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74DD6-776C-4068-8B9D-0CEBAD8B1B48}"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94579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A74DD6-776C-4068-8B9D-0CEBAD8B1B48}" type="datetimeFigureOut">
              <a:rPr lang="en-GB" smtClean="0"/>
              <a:t>17/09/2018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125849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A74DD6-776C-4068-8B9D-0CEBAD8B1B48}" type="datetimeFigureOut">
              <a:rPr lang="en-GB" smtClean="0"/>
              <a:t>17/09/2018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285890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A74DD6-776C-4068-8B9D-0CEBAD8B1B48}" type="datetimeFigureOut">
              <a:rPr lang="en-GB" smtClean="0"/>
              <a:t>17/09/2018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154309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74DD6-776C-4068-8B9D-0CEBAD8B1B48}" type="datetimeFigureOut">
              <a:rPr lang="en-GB" smtClean="0"/>
              <a:t>17/09/2018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397949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74DD6-776C-4068-8B9D-0CEBAD8B1B48}" type="datetimeFigureOut">
              <a:rPr lang="en-GB" smtClean="0"/>
              <a:t>17/09/2018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191119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74DD6-776C-4068-8B9D-0CEBAD8B1B48}" type="datetimeFigureOut">
              <a:rPr lang="en-GB" smtClean="0"/>
              <a:t>17/09/2018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B1D2BC-5A0B-4010-B616-10F9128AC5DE}" type="slidenum">
              <a:rPr lang="en-GB" smtClean="0"/>
              <a:t>‹#›</a:t>
            </a:fld>
            <a:endParaRPr lang="en-GB"/>
          </a:p>
        </p:txBody>
      </p:sp>
    </p:spTree>
    <p:extLst>
      <p:ext uri="{BB962C8B-B14F-4D97-AF65-F5344CB8AC3E}">
        <p14:creationId xmlns:p14="http://schemas.microsoft.com/office/powerpoint/2010/main" val="194383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74DD6-776C-4068-8B9D-0CEBAD8B1B48}" type="datetimeFigureOut">
              <a:rPr lang="en-GB" smtClean="0"/>
              <a:t>17/09/2018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1D2BC-5A0B-4010-B616-10F9128AC5DE}" type="slidenum">
              <a:rPr lang="en-GB" smtClean="0"/>
              <a:t>‹#›</a:t>
            </a:fld>
            <a:endParaRPr lang="en-GB"/>
          </a:p>
        </p:txBody>
      </p:sp>
    </p:spTree>
    <p:extLst>
      <p:ext uri="{BB962C8B-B14F-4D97-AF65-F5344CB8AC3E}">
        <p14:creationId xmlns:p14="http://schemas.microsoft.com/office/powerpoint/2010/main" val="210669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kingfisher+art&amp;source=images&amp;cd=&amp;cad=rja&amp;uact=8&amp;docid=3THJgytyFzkp-M&amp;tbnid=_Owtn0e3Vw_AyM:&amp;ved=0CAUQjRw&amp;url=http://joedonaghy65.blogspot.com/2012/06/painting-of-kingfisher-by-unknown.html&amp;ei=J3C9U_DjGKWo0AXluYGYBg&amp;psig=AFQjCNE99wqmNYHtSKOcQN3WsXtK5K93Pg&amp;ust=140501017339990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eadmissions.org.uk/" TargetMode="External"/><Relationship Id="rId2" Type="http://schemas.openxmlformats.org/officeDocument/2006/relationships/hyperlink" Target="http://www.kingston.gov.uk/"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583" y="-808026"/>
            <a:ext cx="9144000" cy="2387600"/>
          </a:xfrm>
        </p:spPr>
        <p:txBody>
          <a:bodyPr>
            <a:normAutofit/>
          </a:bodyPr>
          <a:lstStyle/>
          <a:p>
            <a:r>
              <a:rPr lang="en-GB" sz="8000" dirty="0" smtClean="0"/>
              <a:t>Year 6 Kingfishers</a:t>
            </a:r>
            <a:endParaRPr lang="en-GB" sz="8000" dirty="0"/>
          </a:p>
        </p:txBody>
      </p:sp>
      <p:pic>
        <p:nvPicPr>
          <p:cNvPr id="4" name="Picture 3" descr="http://t3.gstatic.com/images?q=tbn:ANd9GcSCmfq6tjz56lKk88SFjZk5LjTiUhPYMv8Sejn5lzA0YoqCJLb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6264" y="1764404"/>
            <a:ext cx="3848637" cy="4847885"/>
          </a:xfrm>
          <a:prstGeom prst="rect">
            <a:avLst/>
          </a:prstGeom>
          <a:noFill/>
          <a:ln>
            <a:noFill/>
          </a:ln>
        </p:spPr>
      </p:pic>
    </p:spTree>
    <p:extLst>
      <p:ext uri="{BB962C8B-B14F-4D97-AF65-F5344CB8AC3E}">
        <p14:creationId xmlns:p14="http://schemas.microsoft.com/office/powerpoint/2010/main" val="1497005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6844" y="-210490"/>
            <a:ext cx="6451651" cy="4640821"/>
          </a:xfrm>
          <a:prstGeom prst="rect">
            <a:avLst/>
          </a:prstGeom>
        </p:spPr>
      </p:pic>
      <p:pic>
        <p:nvPicPr>
          <p:cNvPr id="5" name="Picture 4"/>
          <p:cNvPicPr>
            <a:picLocks noChangeAspect="1"/>
          </p:cNvPicPr>
          <p:nvPr/>
        </p:nvPicPr>
        <p:blipFill>
          <a:blip r:embed="rId3"/>
          <a:stretch>
            <a:fillRect/>
          </a:stretch>
        </p:blipFill>
        <p:spPr>
          <a:xfrm>
            <a:off x="6096000" y="2416801"/>
            <a:ext cx="6276774" cy="4540645"/>
          </a:xfrm>
          <a:prstGeom prst="rect">
            <a:avLst/>
          </a:prstGeom>
        </p:spPr>
      </p:pic>
    </p:spTree>
    <p:extLst>
      <p:ext uri="{BB962C8B-B14F-4D97-AF65-F5344CB8AC3E}">
        <p14:creationId xmlns:p14="http://schemas.microsoft.com/office/powerpoint/2010/main" val="29209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7760"/>
          </a:xfrm>
        </p:spPr>
        <p:txBody>
          <a:bodyPr>
            <a:normAutofit fontScale="90000"/>
          </a:bodyPr>
          <a:lstStyle/>
          <a:p>
            <a:pPr algn="ctr"/>
            <a:r>
              <a:rPr lang="en-GB" sz="6000" u="sng" dirty="0" smtClean="0"/>
              <a:t>Home learning</a:t>
            </a:r>
            <a:endParaRPr lang="en-GB" sz="6000" u="sng" dirty="0"/>
          </a:p>
        </p:txBody>
      </p:sp>
      <p:sp>
        <p:nvSpPr>
          <p:cNvPr id="3" name="Content Placeholder 2"/>
          <p:cNvSpPr>
            <a:spLocks noGrp="1"/>
          </p:cNvSpPr>
          <p:nvPr>
            <p:ph idx="1"/>
          </p:nvPr>
        </p:nvSpPr>
        <p:spPr>
          <a:xfrm>
            <a:off x="455054" y="1207439"/>
            <a:ext cx="11281892" cy="4897146"/>
          </a:xfrm>
        </p:spPr>
        <p:txBody>
          <a:bodyPr>
            <a:noAutofit/>
          </a:bodyPr>
          <a:lstStyle/>
          <a:p>
            <a:pPr marL="0" indent="0">
              <a:buNone/>
            </a:pPr>
            <a:r>
              <a:rPr lang="en-GB" sz="2400" dirty="0" smtClean="0">
                <a:latin typeface="Century Gothic" panose="020B0502020202020204" pitchFamily="34" charset="0"/>
              </a:rPr>
              <a:t>Home learning will be given out by Friday. You can also find the home learning sheet uploaded on the school website by Wednesday (on our class page). </a:t>
            </a:r>
          </a:p>
          <a:p>
            <a:pPr marL="0" indent="0">
              <a:buNone/>
            </a:pPr>
            <a:r>
              <a:rPr lang="en-GB" sz="2400" dirty="0" smtClean="0">
                <a:latin typeface="Century Gothic" panose="020B0502020202020204" pitchFamily="34" charset="0"/>
              </a:rPr>
              <a:t>We will have a spelling test every Monday morning. Every fortnight the children will repeat the arithmetic test.</a:t>
            </a:r>
          </a:p>
          <a:p>
            <a:pPr marL="0" indent="0">
              <a:buNone/>
            </a:pPr>
            <a:r>
              <a:rPr lang="en-GB" sz="2400" dirty="0" smtClean="0">
                <a:latin typeface="Century Gothic" panose="020B0502020202020204" pitchFamily="34" charset="0"/>
              </a:rPr>
              <a:t>Please also focus on times tables (the new curriculum expectation (as of 2014) is knowing up to 12x12 by end of year 4..!). The children should know their own personal maths target. The children will be tested on their individual times table target twice a </a:t>
            </a:r>
            <a:r>
              <a:rPr lang="en-GB" sz="2400" dirty="0" smtClean="0">
                <a:latin typeface="Century Gothic" panose="020B0502020202020204" pitchFamily="34" charset="0"/>
              </a:rPr>
              <a:t>week (currently every day as a refresher). </a:t>
            </a:r>
            <a:r>
              <a:rPr lang="en-GB" sz="2400" dirty="0" smtClean="0">
                <a:latin typeface="Century Gothic" panose="020B0502020202020204" pitchFamily="34" charset="0"/>
              </a:rPr>
              <a:t>We </a:t>
            </a:r>
            <a:r>
              <a:rPr lang="en-GB" sz="2400" dirty="0" smtClean="0">
                <a:latin typeface="Century Gothic" panose="020B0502020202020204" pitchFamily="34" charset="0"/>
              </a:rPr>
              <a:t>are also </a:t>
            </a:r>
            <a:r>
              <a:rPr lang="en-GB" sz="2400" dirty="0" smtClean="0">
                <a:latin typeface="Century Gothic" panose="020B0502020202020204" pitchFamily="34" charset="0"/>
              </a:rPr>
              <a:t>trialling a new </a:t>
            </a:r>
            <a:r>
              <a:rPr lang="en-GB" sz="2400" dirty="0" err="1" smtClean="0">
                <a:latin typeface="Century Gothic" panose="020B0502020202020204" pitchFamily="34" charset="0"/>
              </a:rPr>
              <a:t>timestable</a:t>
            </a:r>
            <a:r>
              <a:rPr lang="en-GB" sz="2400" dirty="0" smtClean="0">
                <a:latin typeface="Century Gothic" panose="020B0502020202020204" pitchFamily="34" charset="0"/>
              </a:rPr>
              <a:t> website/app called Times tables </a:t>
            </a:r>
            <a:r>
              <a:rPr lang="en-GB" sz="2400" dirty="0" err="1" smtClean="0">
                <a:latin typeface="Century Gothic" panose="020B0502020202020204" pitchFamily="34" charset="0"/>
              </a:rPr>
              <a:t>Rockstars</a:t>
            </a:r>
            <a:r>
              <a:rPr lang="en-GB" sz="2400" dirty="0" smtClean="0">
                <a:latin typeface="Century Gothic" panose="020B0502020202020204" pitchFamily="34" charset="0"/>
              </a:rPr>
              <a:t>. Your child has been given a log in and can practise at home!</a:t>
            </a:r>
          </a:p>
          <a:p>
            <a:pPr marL="0" indent="0">
              <a:buNone/>
            </a:pPr>
            <a:r>
              <a:rPr lang="en-GB" sz="2400" dirty="0" smtClean="0">
                <a:latin typeface="Century Gothic" panose="020B0502020202020204" pitchFamily="34" charset="0"/>
              </a:rPr>
              <a:t>Please also talk to your child about the time and ask them what the time is (both analogue and digital clock). E.g. ‘You can watch TV for 15 minutes. What time do you have to turn it off?’</a:t>
            </a:r>
            <a:endParaRPr lang="en-GB" sz="2400" dirty="0">
              <a:latin typeface="Century Gothic" panose="020B0502020202020204" pitchFamily="34" charset="0"/>
            </a:endParaRPr>
          </a:p>
        </p:txBody>
      </p:sp>
    </p:spTree>
    <p:extLst>
      <p:ext uri="{BB962C8B-B14F-4D97-AF65-F5344CB8AC3E}">
        <p14:creationId xmlns:p14="http://schemas.microsoft.com/office/powerpoint/2010/main" val="36844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1247"/>
          </a:xfrm>
        </p:spPr>
        <p:txBody>
          <a:bodyPr/>
          <a:lstStyle/>
          <a:p>
            <a:pPr algn="ctr"/>
            <a:r>
              <a:rPr lang="en-GB" dirty="0" smtClean="0">
                <a:latin typeface="Century Gothic" panose="020B0502020202020204" pitchFamily="34" charset="0"/>
              </a:rPr>
              <a:t>Parent helpers/class reps</a:t>
            </a:r>
            <a:endParaRPr lang="en-GB" dirty="0">
              <a:latin typeface="Century Gothic" panose="020B0502020202020204" pitchFamily="34" charset="0"/>
            </a:endParaRPr>
          </a:p>
        </p:txBody>
      </p:sp>
      <p:sp>
        <p:nvSpPr>
          <p:cNvPr id="3" name="Content Placeholder 2"/>
          <p:cNvSpPr>
            <a:spLocks noGrp="1"/>
          </p:cNvSpPr>
          <p:nvPr>
            <p:ph idx="1"/>
          </p:nvPr>
        </p:nvSpPr>
        <p:spPr>
          <a:xfrm>
            <a:off x="592427" y="1365160"/>
            <a:ext cx="11307651" cy="5112912"/>
          </a:xfrm>
        </p:spPr>
        <p:txBody>
          <a:bodyPr>
            <a:normAutofit/>
          </a:bodyPr>
          <a:lstStyle/>
          <a:p>
            <a:r>
              <a:rPr lang="en-GB" sz="4000" dirty="0" smtClean="0">
                <a:latin typeface="Century Gothic" panose="020B0502020202020204" pitchFamily="34" charset="0"/>
              </a:rPr>
              <a:t>Readers/maths target practice</a:t>
            </a:r>
          </a:p>
          <a:p>
            <a:r>
              <a:rPr lang="en-GB" sz="4000" dirty="0" smtClean="0">
                <a:latin typeface="Century Gothic" panose="020B0502020202020204" pitchFamily="34" charset="0"/>
              </a:rPr>
              <a:t>Trip helpers (with up to date Richmond DBS check)</a:t>
            </a:r>
          </a:p>
          <a:p>
            <a:r>
              <a:rPr lang="en-GB" sz="4000" dirty="0" smtClean="0">
                <a:latin typeface="Century Gothic" panose="020B0502020202020204" pitchFamily="34" charset="0"/>
              </a:rPr>
              <a:t>Christmas fair (stall)</a:t>
            </a:r>
          </a:p>
          <a:p>
            <a:r>
              <a:rPr lang="en-GB" sz="4000" dirty="0" smtClean="0">
                <a:latin typeface="Century Gothic" panose="020B0502020202020204" pitchFamily="34" charset="0"/>
              </a:rPr>
              <a:t> Year 6 disco (July)</a:t>
            </a:r>
          </a:p>
          <a:p>
            <a:r>
              <a:rPr lang="en-GB" sz="4000" dirty="0" smtClean="0">
                <a:latin typeface="Century Gothic" panose="020B0502020202020204" pitchFamily="34" charset="0"/>
              </a:rPr>
              <a:t> Summer fair (stall)</a:t>
            </a:r>
          </a:p>
          <a:p>
            <a:r>
              <a:rPr lang="en-GB" sz="4000" dirty="0" smtClean="0">
                <a:latin typeface="Century Gothic" panose="020B0502020202020204" pitchFamily="34" charset="0"/>
              </a:rPr>
              <a:t> Year 6 fundraising e.g. bake sale</a:t>
            </a:r>
          </a:p>
          <a:p>
            <a:pPr marL="0" indent="0">
              <a:buNone/>
            </a:pPr>
            <a:endParaRPr lang="en-GB" sz="4000" dirty="0"/>
          </a:p>
        </p:txBody>
      </p:sp>
    </p:spTree>
    <p:extLst>
      <p:ext uri="{BB962C8B-B14F-4D97-AF65-F5344CB8AC3E}">
        <p14:creationId xmlns:p14="http://schemas.microsoft.com/office/powerpoint/2010/main" val="3225181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1150"/>
          </a:xfrm>
        </p:spPr>
        <p:txBody>
          <a:bodyPr>
            <a:normAutofit fontScale="90000"/>
          </a:bodyPr>
          <a:lstStyle/>
          <a:p>
            <a:pPr algn="ctr"/>
            <a:r>
              <a:rPr lang="en-GB" dirty="0" smtClean="0">
                <a:latin typeface="Century Gothic" panose="020B0502020202020204" pitchFamily="34" charset="0"/>
              </a:rPr>
              <a:t>School Journey – </a:t>
            </a:r>
            <a:r>
              <a:rPr lang="en-GB" dirty="0" err="1" smtClean="0">
                <a:latin typeface="Century Gothic" panose="020B0502020202020204" pitchFamily="34" charset="0"/>
              </a:rPr>
              <a:t>Hindleap</a:t>
            </a:r>
            <a:r>
              <a:rPr lang="en-GB" dirty="0" smtClean="0">
                <a:latin typeface="Century Gothic" panose="020B0502020202020204" pitchFamily="34" charset="0"/>
              </a:rPr>
              <a:t> Warren </a:t>
            </a:r>
            <a:endParaRPr lang="en-GB" dirty="0">
              <a:latin typeface="Century Gothic" panose="020B0502020202020204" pitchFamily="34" charset="0"/>
            </a:endParaRPr>
          </a:p>
        </p:txBody>
      </p:sp>
      <p:sp>
        <p:nvSpPr>
          <p:cNvPr id="3" name="Content Placeholder 2"/>
          <p:cNvSpPr>
            <a:spLocks noGrp="1"/>
          </p:cNvSpPr>
          <p:nvPr>
            <p:ph idx="1"/>
          </p:nvPr>
        </p:nvSpPr>
        <p:spPr>
          <a:xfrm>
            <a:off x="273131" y="1313644"/>
            <a:ext cx="11673445" cy="5324661"/>
          </a:xfrm>
        </p:spPr>
        <p:txBody>
          <a:bodyPr>
            <a:normAutofit lnSpcReduction="10000"/>
          </a:bodyPr>
          <a:lstStyle/>
          <a:p>
            <a:r>
              <a:rPr lang="en-GB" dirty="0" smtClean="0">
                <a:latin typeface="Century Gothic" panose="020B0502020202020204" pitchFamily="34" charset="0"/>
              </a:rPr>
              <a:t>Monday 29</a:t>
            </a:r>
            <a:r>
              <a:rPr lang="en-GB" baseline="30000" dirty="0" smtClean="0">
                <a:latin typeface="Century Gothic" panose="020B0502020202020204" pitchFamily="34" charset="0"/>
              </a:rPr>
              <a:t>th</a:t>
            </a:r>
            <a:r>
              <a:rPr lang="en-GB" dirty="0" smtClean="0">
                <a:latin typeface="Century Gothic" panose="020B0502020202020204" pitchFamily="34" charset="0"/>
              </a:rPr>
              <a:t> October 2018 – Friday 2</a:t>
            </a:r>
            <a:r>
              <a:rPr lang="en-GB" baseline="30000" dirty="0" smtClean="0">
                <a:latin typeface="Century Gothic" panose="020B0502020202020204" pitchFamily="34" charset="0"/>
              </a:rPr>
              <a:t>nd</a:t>
            </a:r>
            <a:r>
              <a:rPr lang="en-GB" dirty="0" smtClean="0">
                <a:latin typeface="Century Gothic" panose="020B0502020202020204" pitchFamily="34" charset="0"/>
              </a:rPr>
              <a:t> November 2018</a:t>
            </a:r>
          </a:p>
          <a:p>
            <a:r>
              <a:rPr lang="en-GB" dirty="0" smtClean="0">
                <a:latin typeface="Century Gothic" panose="020B0502020202020204" pitchFamily="34" charset="0"/>
              </a:rPr>
              <a:t>On Monday, please meet us in the hall at 8:45am with suitcase/holdall (that your child can carry independently) and any medical items in a clear, labelled bag (handed to Faith </a:t>
            </a:r>
            <a:r>
              <a:rPr lang="en-GB" dirty="0" err="1" smtClean="0">
                <a:latin typeface="Century Gothic" panose="020B0502020202020204" pitchFamily="34" charset="0"/>
              </a:rPr>
              <a:t>Polya</a:t>
            </a:r>
            <a:r>
              <a:rPr lang="en-GB" dirty="0" smtClean="0">
                <a:latin typeface="Century Gothic" panose="020B0502020202020204" pitchFamily="34" charset="0"/>
              </a:rPr>
              <a:t>). We aim to be back to school in time for normal pick up on Friday. </a:t>
            </a:r>
          </a:p>
          <a:p>
            <a:r>
              <a:rPr lang="en-GB" dirty="0" smtClean="0">
                <a:latin typeface="Century Gothic" panose="020B0502020202020204" pitchFamily="34" charset="0"/>
              </a:rPr>
              <a:t>The equipment list is to be taken home today. Basically…bring layers and OLD clothes, some bin bags for dirty clothes, toiletries and NO electrical items.  </a:t>
            </a:r>
          </a:p>
          <a:p>
            <a:r>
              <a:rPr lang="en-GB" dirty="0" smtClean="0">
                <a:latin typeface="Century Gothic" panose="020B0502020202020204" pitchFamily="34" charset="0"/>
              </a:rPr>
              <a:t>The medical form is also to be taken home today. Please include any dietary requirements as I will need to pass this information on to the caterers at </a:t>
            </a:r>
            <a:r>
              <a:rPr lang="en-GB" dirty="0" err="1" smtClean="0">
                <a:latin typeface="Century Gothic" panose="020B0502020202020204" pitchFamily="34" charset="0"/>
              </a:rPr>
              <a:t>Hindleap</a:t>
            </a:r>
            <a:r>
              <a:rPr lang="en-GB" dirty="0" smtClean="0">
                <a:latin typeface="Century Gothic" panose="020B0502020202020204" pitchFamily="34" charset="0"/>
              </a:rPr>
              <a:t> Warren. This must be returned to school by Friday 12</a:t>
            </a:r>
            <a:r>
              <a:rPr lang="en-GB" baseline="30000" dirty="0" smtClean="0">
                <a:latin typeface="Century Gothic" panose="020B0502020202020204" pitchFamily="34" charset="0"/>
              </a:rPr>
              <a:t>th</a:t>
            </a:r>
            <a:r>
              <a:rPr lang="en-GB" dirty="0" smtClean="0">
                <a:latin typeface="Century Gothic" panose="020B0502020202020204" pitchFamily="34" charset="0"/>
              </a:rPr>
              <a:t> October.</a:t>
            </a:r>
          </a:p>
        </p:txBody>
      </p:sp>
    </p:spTree>
    <p:extLst>
      <p:ext uri="{BB962C8B-B14F-4D97-AF65-F5344CB8AC3E}">
        <p14:creationId xmlns:p14="http://schemas.microsoft.com/office/powerpoint/2010/main" val="929314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1247"/>
          </a:xfrm>
        </p:spPr>
        <p:txBody>
          <a:bodyPr>
            <a:normAutofit fontScale="90000"/>
          </a:bodyPr>
          <a:lstStyle/>
          <a:p>
            <a:pPr algn="ctr"/>
            <a:r>
              <a:rPr lang="en-GB" sz="6000" b="1" dirty="0" smtClean="0">
                <a:latin typeface="Century Gothic" panose="020B0502020202020204" pitchFamily="34" charset="0"/>
              </a:rPr>
              <a:t>SATs</a:t>
            </a:r>
            <a:endParaRPr lang="en-GB" sz="6000" b="1" dirty="0">
              <a:latin typeface="Century Gothic" panose="020B0502020202020204" pitchFamily="34" charset="0"/>
            </a:endParaRPr>
          </a:p>
        </p:txBody>
      </p:sp>
      <p:sp>
        <p:nvSpPr>
          <p:cNvPr id="3" name="Content Placeholder 2"/>
          <p:cNvSpPr>
            <a:spLocks noGrp="1"/>
          </p:cNvSpPr>
          <p:nvPr>
            <p:ph idx="1"/>
          </p:nvPr>
        </p:nvSpPr>
        <p:spPr>
          <a:xfrm>
            <a:off x="412124" y="1236372"/>
            <a:ext cx="10941676" cy="4486275"/>
          </a:xfrm>
        </p:spPr>
        <p:txBody>
          <a:bodyPr>
            <a:normAutofit/>
          </a:bodyPr>
          <a:lstStyle/>
          <a:p>
            <a:pPr marL="0" indent="0">
              <a:buNone/>
            </a:pPr>
            <a:r>
              <a:rPr lang="en-GB" sz="3500" u="sng" dirty="0" smtClean="0">
                <a:latin typeface="Century Gothic" panose="020B0502020202020204" pitchFamily="34" charset="0"/>
              </a:rPr>
              <a:t>SATs week</a:t>
            </a:r>
          </a:p>
          <a:p>
            <a:pPr marL="0" indent="0">
              <a:buNone/>
            </a:pPr>
            <a:r>
              <a:rPr lang="en-GB" sz="3500" dirty="0" smtClean="0">
                <a:latin typeface="Century Gothic" panose="020B0502020202020204" pitchFamily="34" charset="0"/>
              </a:rPr>
              <a:t>Monday 13</a:t>
            </a:r>
            <a:r>
              <a:rPr lang="en-GB" sz="3500" baseline="30000" dirty="0" smtClean="0">
                <a:latin typeface="Century Gothic" panose="020B0502020202020204" pitchFamily="34" charset="0"/>
              </a:rPr>
              <a:t>th</a:t>
            </a:r>
            <a:r>
              <a:rPr lang="en-GB" sz="3500" dirty="0" smtClean="0">
                <a:latin typeface="Century Gothic" panose="020B0502020202020204" pitchFamily="34" charset="0"/>
              </a:rPr>
              <a:t> May 2019 – Thursday 16</a:t>
            </a:r>
            <a:r>
              <a:rPr lang="en-GB" sz="3500" baseline="30000" dirty="0" smtClean="0">
                <a:latin typeface="Century Gothic" panose="020B0502020202020204" pitchFamily="34" charset="0"/>
              </a:rPr>
              <a:t>th</a:t>
            </a:r>
            <a:r>
              <a:rPr lang="en-GB" sz="3500" dirty="0" smtClean="0">
                <a:latin typeface="Century Gothic" panose="020B0502020202020204" pitchFamily="34" charset="0"/>
              </a:rPr>
              <a:t> May 2019</a:t>
            </a:r>
          </a:p>
          <a:p>
            <a:pPr marL="0" indent="0">
              <a:buNone/>
            </a:pPr>
            <a:endParaRPr lang="en-GB" sz="3500" dirty="0" smtClean="0">
              <a:latin typeface="Century Gothic" panose="020B0502020202020204" pitchFamily="34" charset="0"/>
            </a:endParaRPr>
          </a:p>
          <a:p>
            <a:pPr marL="0" indent="0">
              <a:buNone/>
            </a:pPr>
            <a:endParaRPr lang="en-GB" sz="3500" dirty="0"/>
          </a:p>
          <a:p>
            <a:pPr marL="0" indent="0">
              <a:buNone/>
            </a:pPr>
            <a:endParaRPr lang="en-GB" sz="3500" dirty="0"/>
          </a:p>
        </p:txBody>
      </p:sp>
      <p:pic>
        <p:nvPicPr>
          <p:cNvPr id="4" name="Picture 3"/>
          <p:cNvPicPr>
            <a:picLocks noChangeAspect="1"/>
          </p:cNvPicPr>
          <p:nvPr/>
        </p:nvPicPr>
        <p:blipFill>
          <a:blip r:embed="rId2"/>
          <a:stretch>
            <a:fillRect/>
          </a:stretch>
        </p:blipFill>
        <p:spPr>
          <a:xfrm>
            <a:off x="1318987" y="2598446"/>
            <a:ext cx="9554026" cy="3905295"/>
          </a:xfrm>
          <a:prstGeom prst="rect">
            <a:avLst/>
          </a:prstGeom>
        </p:spPr>
      </p:pic>
    </p:spTree>
    <p:extLst>
      <p:ext uri="{BB962C8B-B14F-4D97-AF65-F5344CB8AC3E}">
        <p14:creationId xmlns:p14="http://schemas.microsoft.com/office/powerpoint/2010/main" val="1108656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346961" y="459739"/>
            <a:ext cx="7750429" cy="919611"/>
          </a:xfrm>
        </p:spPr>
        <p:txBody>
          <a:bodyPr/>
          <a:lstStyle/>
          <a:p>
            <a:pPr algn="ctr"/>
            <a:r>
              <a:rPr lang="en-GB" dirty="0" smtClean="0"/>
              <a:t>Applying for a place at a secondary school for September 2019</a:t>
            </a:r>
            <a:endParaRPr lang="en-GB" dirty="0"/>
          </a:p>
        </p:txBody>
      </p:sp>
      <p:sp>
        <p:nvSpPr>
          <p:cNvPr id="3" name="Text Placeholder 2"/>
          <p:cNvSpPr>
            <a:spLocks noGrp="1"/>
          </p:cNvSpPr>
          <p:nvPr>
            <p:ph type="body" sz="quarter" idx="12"/>
          </p:nvPr>
        </p:nvSpPr>
        <p:spPr>
          <a:xfrm>
            <a:off x="2346960" y="1789114"/>
            <a:ext cx="7543800" cy="4144135"/>
          </a:xfrm>
        </p:spPr>
        <p:txBody>
          <a:bodyPr/>
          <a:lstStyle/>
          <a:p>
            <a:pPr>
              <a:lnSpc>
                <a:spcPct val="90000"/>
              </a:lnSpc>
              <a:spcBef>
                <a:spcPct val="0"/>
              </a:spcBef>
            </a:pPr>
            <a:r>
              <a:rPr lang="en-GB" sz="2800" dirty="0"/>
              <a:t>Apply online: easy, quick, secure, reliable – 97.6% of parents applied on line last year; or</a:t>
            </a:r>
            <a:br>
              <a:rPr lang="en-GB" sz="2800" dirty="0"/>
            </a:br>
            <a:endParaRPr lang="en-GB" sz="2800" dirty="0"/>
          </a:p>
          <a:p>
            <a:pPr>
              <a:lnSpc>
                <a:spcPct val="90000"/>
              </a:lnSpc>
              <a:spcBef>
                <a:spcPct val="0"/>
              </a:spcBef>
            </a:pPr>
            <a:r>
              <a:rPr lang="en-GB" sz="2800" dirty="0"/>
              <a:t>Complete the paper Common Application Form</a:t>
            </a:r>
          </a:p>
          <a:p>
            <a:pPr>
              <a:lnSpc>
                <a:spcPct val="90000"/>
              </a:lnSpc>
              <a:spcBef>
                <a:spcPct val="0"/>
              </a:spcBef>
              <a:buNone/>
            </a:pPr>
            <a:endParaRPr lang="en-GB" sz="2800" dirty="0"/>
          </a:p>
          <a:p>
            <a:pPr>
              <a:lnSpc>
                <a:spcPct val="90000"/>
              </a:lnSpc>
              <a:spcBef>
                <a:spcPct val="0"/>
              </a:spcBef>
            </a:pPr>
            <a:r>
              <a:rPr lang="en-GB" sz="2800" dirty="0"/>
              <a:t>List up to 6 preferences for maintained schools or academies in or out of the borough</a:t>
            </a:r>
          </a:p>
          <a:p>
            <a:pPr>
              <a:lnSpc>
                <a:spcPct val="90000"/>
              </a:lnSpc>
              <a:spcBef>
                <a:spcPct val="0"/>
              </a:spcBef>
            </a:pPr>
            <a:endParaRPr lang="en-GB" sz="2800" dirty="0"/>
          </a:p>
          <a:p>
            <a:pPr>
              <a:lnSpc>
                <a:spcPct val="90000"/>
              </a:lnSpc>
              <a:spcBef>
                <a:spcPct val="0"/>
              </a:spcBef>
            </a:pPr>
            <a:r>
              <a:rPr lang="en-GB" sz="2800" dirty="0"/>
              <a:t>Submit by the closing date of 31 October 2018</a:t>
            </a:r>
          </a:p>
          <a:p>
            <a:endParaRPr lang="en-GB" dirty="0" smtClean="0"/>
          </a:p>
          <a:p>
            <a:endParaRPr lang="en-GB" dirty="0"/>
          </a:p>
        </p:txBody>
      </p:sp>
    </p:spTree>
    <p:extLst>
      <p:ext uri="{BB962C8B-B14F-4D97-AF65-F5344CB8AC3E}">
        <p14:creationId xmlns:p14="http://schemas.microsoft.com/office/powerpoint/2010/main" val="242327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901191" y="407982"/>
            <a:ext cx="8118565" cy="519113"/>
          </a:xfrm>
        </p:spPr>
        <p:txBody>
          <a:bodyPr/>
          <a:lstStyle/>
          <a:p>
            <a:pPr algn="ctr"/>
            <a:r>
              <a:rPr lang="en-GB" dirty="0" smtClean="0"/>
              <a:t>Key dates</a:t>
            </a:r>
            <a:endParaRPr lang="en-GB" dirty="0"/>
          </a:p>
        </p:txBody>
      </p:sp>
      <p:sp>
        <p:nvSpPr>
          <p:cNvPr id="3" name="Text Placeholder 2"/>
          <p:cNvSpPr>
            <a:spLocks noGrp="1"/>
          </p:cNvSpPr>
          <p:nvPr>
            <p:ph type="body" sz="quarter" idx="12"/>
          </p:nvPr>
        </p:nvSpPr>
        <p:spPr>
          <a:xfrm>
            <a:off x="2301241" y="1394847"/>
            <a:ext cx="7718515" cy="4757980"/>
          </a:xfrm>
        </p:spPr>
        <p:txBody>
          <a:bodyPr>
            <a:noAutofit/>
          </a:bodyPr>
          <a:lstStyle/>
          <a:p>
            <a:pPr>
              <a:buFont typeface="Arial" pitchFamily="34" charset="0"/>
              <a:buChar char="•"/>
            </a:pPr>
            <a:r>
              <a:rPr lang="en-GB" sz="2800" dirty="0"/>
              <a:t> 27 September 2018 – start of Richmond secondary schools’ open evenings</a:t>
            </a:r>
          </a:p>
          <a:p>
            <a:pPr>
              <a:buFont typeface="Arial" pitchFamily="34" charset="0"/>
              <a:buChar char="•"/>
            </a:pPr>
            <a:r>
              <a:rPr lang="en-GB" sz="2800" dirty="0"/>
              <a:t> 31 October 2018 </a:t>
            </a:r>
            <a:r>
              <a:rPr lang="en-GB" sz="2800" dirty="0"/>
              <a:t>– </a:t>
            </a:r>
            <a:r>
              <a:rPr lang="en-GB" sz="2800" dirty="0"/>
              <a:t>closing date for applications</a:t>
            </a:r>
          </a:p>
          <a:p>
            <a:pPr>
              <a:buFont typeface="Arial" pitchFamily="34" charset="0"/>
              <a:buChar char="•"/>
            </a:pPr>
            <a:r>
              <a:rPr lang="en-GB" sz="2800" dirty="0"/>
              <a:t> 19 October 2018 </a:t>
            </a:r>
            <a:r>
              <a:rPr lang="en-GB" sz="2800" dirty="0"/>
              <a:t>– </a:t>
            </a:r>
            <a:r>
              <a:rPr lang="en-GB" sz="2800" dirty="0"/>
              <a:t>ideally submit before half term</a:t>
            </a:r>
          </a:p>
          <a:p>
            <a:pPr>
              <a:buFont typeface="Arial" pitchFamily="34" charset="0"/>
              <a:buChar char="•"/>
            </a:pPr>
            <a:r>
              <a:rPr lang="en-GB" sz="2800" dirty="0"/>
              <a:t>1  March 2019 </a:t>
            </a:r>
            <a:r>
              <a:rPr lang="en-GB" sz="2800" dirty="0"/>
              <a:t>– </a:t>
            </a:r>
            <a:r>
              <a:rPr lang="en-GB" sz="2800" dirty="0"/>
              <a:t>National Offer Date. Online applicants receive outcome by email and your LA sends you a letter giving outcome of your application </a:t>
            </a:r>
          </a:p>
          <a:p>
            <a:pPr>
              <a:buFont typeface="Arial" pitchFamily="34" charset="0"/>
              <a:buChar char="•"/>
            </a:pPr>
            <a:endParaRPr lang="en-GB" sz="2800" dirty="0"/>
          </a:p>
        </p:txBody>
      </p:sp>
    </p:spTree>
    <p:extLst>
      <p:ext uri="{BB962C8B-B14F-4D97-AF65-F5344CB8AC3E}">
        <p14:creationId xmlns:p14="http://schemas.microsoft.com/office/powerpoint/2010/main" val="3459021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106931" y="407982"/>
            <a:ext cx="7912825" cy="519113"/>
          </a:xfrm>
        </p:spPr>
        <p:txBody>
          <a:bodyPr/>
          <a:lstStyle/>
          <a:p>
            <a:pPr algn="ctr"/>
            <a:r>
              <a:rPr lang="en-GB" dirty="0" smtClean="0"/>
              <a:t>Summary</a:t>
            </a:r>
            <a:endParaRPr lang="en-GB" dirty="0"/>
          </a:p>
        </p:txBody>
      </p:sp>
      <p:sp>
        <p:nvSpPr>
          <p:cNvPr id="3" name="Text Placeholder 2"/>
          <p:cNvSpPr>
            <a:spLocks noGrp="1"/>
          </p:cNvSpPr>
          <p:nvPr>
            <p:ph type="body" sz="quarter" idx="12"/>
          </p:nvPr>
        </p:nvSpPr>
        <p:spPr>
          <a:xfrm>
            <a:off x="2106931" y="1285593"/>
            <a:ext cx="7912825" cy="4527137"/>
          </a:xfrm>
        </p:spPr>
        <p:txBody>
          <a:bodyPr/>
          <a:lstStyle/>
          <a:p>
            <a:pPr>
              <a:lnSpc>
                <a:spcPct val="90000"/>
              </a:lnSpc>
              <a:buFont typeface="Arial" pitchFamily="34" charset="0"/>
              <a:buChar char="•"/>
            </a:pPr>
            <a:r>
              <a:rPr lang="en-GB" sz="2800" dirty="0"/>
              <a:t> Visit schools to gather information and make an informed decision</a:t>
            </a:r>
          </a:p>
          <a:p>
            <a:pPr>
              <a:lnSpc>
                <a:spcPct val="90000"/>
              </a:lnSpc>
              <a:buFont typeface="Arial" pitchFamily="34" charset="0"/>
              <a:buChar char="•"/>
            </a:pPr>
            <a:r>
              <a:rPr lang="en-GB" sz="2800" dirty="0"/>
              <a:t> Apply online at </a:t>
            </a:r>
            <a:r>
              <a:rPr lang="en-GB" sz="2800" u="sng" dirty="0">
                <a:hlinkClick r:id="rId2"/>
              </a:rPr>
              <a:t>www.richmond.gov.uk</a:t>
            </a:r>
            <a:r>
              <a:rPr lang="en-GB" sz="2800" u="sng" dirty="0"/>
              <a:t> </a:t>
            </a:r>
            <a:r>
              <a:rPr lang="en-GB" altLang="en-US" sz="2800" dirty="0"/>
              <a:t>where there is a link via the school admissions page or direct via </a:t>
            </a:r>
            <a:r>
              <a:rPr lang="en-GB" altLang="en-US" sz="2800" dirty="0">
                <a:hlinkClick r:id="rId3"/>
              </a:rPr>
              <a:t>www.eadmissions.org.uk</a:t>
            </a:r>
            <a:endParaRPr lang="en-GB" sz="2800" u="sng" dirty="0"/>
          </a:p>
          <a:p>
            <a:pPr>
              <a:lnSpc>
                <a:spcPct val="90000"/>
              </a:lnSpc>
              <a:buFont typeface="Arial" pitchFamily="34" charset="0"/>
              <a:buChar char="•"/>
            </a:pPr>
            <a:r>
              <a:rPr lang="en-GB" sz="2800" dirty="0"/>
              <a:t> Submit your application by 31 October 2018</a:t>
            </a:r>
          </a:p>
          <a:p>
            <a:pPr>
              <a:lnSpc>
                <a:spcPct val="90000"/>
              </a:lnSpc>
              <a:buFont typeface="Arial" pitchFamily="34" charset="0"/>
              <a:buChar char="•"/>
            </a:pPr>
            <a:r>
              <a:rPr lang="en-GB" sz="2800" dirty="0"/>
              <a:t> Submit supplementary forms direct to the schools </a:t>
            </a:r>
          </a:p>
          <a:p>
            <a:pPr>
              <a:lnSpc>
                <a:spcPct val="90000"/>
              </a:lnSpc>
              <a:buFont typeface="Arial" pitchFamily="34" charset="0"/>
              <a:buChar char="•"/>
            </a:pPr>
            <a:r>
              <a:rPr lang="en-GB" sz="2800" dirty="0"/>
              <a:t> Order of preference in which you place schools is very important</a:t>
            </a:r>
          </a:p>
          <a:p>
            <a:endParaRPr lang="en-GB" dirty="0"/>
          </a:p>
        </p:txBody>
      </p:sp>
    </p:spTree>
    <p:extLst>
      <p:ext uri="{BB962C8B-B14F-4D97-AF65-F5344CB8AC3E}">
        <p14:creationId xmlns:p14="http://schemas.microsoft.com/office/powerpoint/2010/main" val="3767496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084071" y="407982"/>
            <a:ext cx="7935685" cy="519113"/>
          </a:xfrm>
        </p:spPr>
        <p:txBody>
          <a:bodyPr/>
          <a:lstStyle/>
          <a:p>
            <a:pPr algn="ctr"/>
            <a:r>
              <a:rPr lang="en-GB" dirty="0" smtClean="0"/>
              <a:t>Queries and Further Information</a:t>
            </a:r>
            <a:endParaRPr lang="en-GB" dirty="0"/>
          </a:p>
        </p:txBody>
      </p:sp>
      <p:sp>
        <p:nvSpPr>
          <p:cNvPr id="3" name="Text Placeholder 2"/>
          <p:cNvSpPr>
            <a:spLocks noGrp="1"/>
          </p:cNvSpPr>
          <p:nvPr>
            <p:ph type="body" sz="quarter" idx="12"/>
          </p:nvPr>
        </p:nvSpPr>
        <p:spPr>
          <a:xfrm>
            <a:off x="2084071" y="1466661"/>
            <a:ext cx="7787225" cy="4346068"/>
          </a:xfrm>
        </p:spPr>
        <p:txBody>
          <a:bodyPr>
            <a:normAutofit/>
          </a:bodyPr>
          <a:lstStyle/>
          <a:p>
            <a:pPr>
              <a:lnSpc>
                <a:spcPct val="80000"/>
              </a:lnSpc>
              <a:buFont typeface="Arial" pitchFamily="34" charset="0"/>
              <a:buChar char="•"/>
            </a:pPr>
            <a:endParaRPr lang="en-GB" sz="2400" dirty="0"/>
          </a:p>
          <a:p>
            <a:pPr>
              <a:lnSpc>
                <a:spcPct val="80000"/>
              </a:lnSpc>
              <a:buFont typeface="Arial" pitchFamily="34" charset="0"/>
              <a:buChar char="•"/>
            </a:pPr>
            <a:r>
              <a:rPr lang="en-GB" sz="2400" dirty="0"/>
              <a:t>Richmond’s Schools Admissions Team Tel:  020 8547 5569</a:t>
            </a:r>
          </a:p>
          <a:p>
            <a:pPr>
              <a:lnSpc>
                <a:spcPct val="80000"/>
              </a:lnSpc>
              <a:buFont typeface="Arial" pitchFamily="34" charset="0"/>
              <a:buChar char="•"/>
            </a:pPr>
            <a:endParaRPr lang="en-GB" sz="2400" dirty="0"/>
          </a:p>
          <a:p>
            <a:pPr>
              <a:lnSpc>
                <a:spcPct val="80000"/>
              </a:lnSpc>
              <a:buFont typeface="Arial" pitchFamily="34" charset="0"/>
              <a:buChar char="•"/>
            </a:pPr>
            <a:r>
              <a:rPr lang="en-GB" altLang="en-US" sz="2400" dirty="0"/>
              <a:t>Email: richmond.admissions@achievingforchildren.org.uk</a:t>
            </a:r>
            <a:endParaRPr lang="en-GB" sz="2400" dirty="0"/>
          </a:p>
          <a:p>
            <a:pPr>
              <a:buFont typeface="Arial" pitchFamily="34" charset="0"/>
              <a:buChar char="•"/>
            </a:pPr>
            <a:endParaRPr lang="en-GB" sz="2400" dirty="0"/>
          </a:p>
        </p:txBody>
      </p:sp>
    </p:spTree>
    <p:extLst>
      <p:ext uri="{BB962C8B-B14F-4D97-AF65-F5344CB8AC3E}">
        <p14:creationId xmlns:p14="http://schemas.microsoft.com/office/powerpoint/2010/main" val="3121666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453" y="534389"/>
            <a:ext cx="6424802" cy="5807033"/>
          </a:xfrm>
          <a:prstGeom prst="rect">
            <a:avLst/>
          </a:prstGeom>
        </p:spPr>
      </p:pic>
    </p:spTree>
    <p:extLst>
      <p:ext uri="{BB962C8B-B14F-4D97-AF65-F5344CB8AC3E}">
        <p14:creationId xmlns:p14="http://schemas.microsoft.com/office/powerpoint/2010/main" val="3539096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883"/>
          </a:xfrm>
        </p:spPr>
        <p:txBody>
          <a:bodyPr/>
          <a:lstStyle/>
          <a:p>
            <a:r>
              <a:rPr lang="en-GB" dirty="0" smtClean="0"/>
              <a:t>Aims:</a:t>
            </a:r>
            <a:endParaRPr lang="en-GB" dirty="0"/>
          </a:p>
        </p:txBody>
      </p:sp>
      <p:sp>
        <p:nvSpPr>
          <p:cNvPr id="3" name="Content Placeholder 2"/>
          <p:cNvSpPr>
            <a:spLocks noGrp="1"/>
          </p:cNvSpPr>
          <p:nvPr>
            <p:ph idx="1"/>
          </p:nvPr>
        </p:nvSpPr>
        <p:spPr>
          <a:xfrm>
            <a:off x="838200" y="1275008"/>
            <a:ext cx="10515600" cy="4351338"/>
          </a:xfrm>
        </p:spPr>
        <p:txBody>
          <a:bodyPr>
            <a:noAutofit/>
          </a:bodyPr>
          <a:lstStyle/>
          <a:p>
            <a:r>
              <a:rPr lang="en-GB" sz="3200" dirty="0" smtClean="0">
                <a:latin typeface="Century Gothic" panose="020B0502020202020204" pitchFamily="34" charset="0"/>
              </a:rPr>
              <a:t>Weekly timetable</a:t>
            </a:r>
          </a:p>
          <a:p>
            <a:r>
              <a:rPr lang="en-GB" sz="3200" dirty="0" smtClean="0">
                <a:latin typeface="Century Gothic" panose="020B0502020202020204" pitchFamily="34" charset="0"/>
              </a:rPr>
              <a:t>Reading </a:t>
            </a:r>
            <a:r>
              <a:rPr lang="en-GB" sz="3200" dirty="0" smtClean="0">
                <a:latin typeface="Century Gothic" panose="020B0502020202020204" pitchFamily="34" charset="0"/>
              </a:rPr>
              <a:t>Challenge, Read Theory </a:t>
            </a:r>
            <a:r>
              <a:rPr lang="en-GB" sz="3200" dirty="0" smtClean="0">
                <a:latin typeface="Century Gothic" panose="020B0502020202020204" pitchFamily="34" charset="0"/>
              </a:rPr>
              <a:t>and Top 100 books</a:t>
            </a:r>
          </a:p>
          <a:p>
            <a:r>
              <a:rPr lang="en-GB" sz="3200" dirty="0" smtClean="0">
                <a:latin typeface="Century Gothic" panose="020B0502020202020204" pitchFamily="34" charset="0"/>
              </a:rPr>
              <a:t>Home </a:t>
            </a:r>
            <a:r>
              <a:rPr lang="en-GB" sz="3200" dirty="0" smtClean="0">
                <a:latin typeface="Century Gothic" panose="020B0502020202020204" pitchFamily="34" charset="0"/>
              </a:rPr>
              <a:t>learning </a:t>
            </a:r>
          </a:p>
          <a:p>
            <a:r>
              <a:rPr lang="en-GB" sz="3200" dirty="0" smtClean="0">
                <a:latin typeface="Century Gothic" panose="020B0502020202020204" pitchFamily="34" charset="0"/>
              </a:rPr>
              <a:t>Parent </a:t>
            </a:r>
            <a:r>
              <a:rPr lang="en-GB" sz="3200" dirty="0" smtClean="0">
                <a:latin typeface="Century Gothic" panose="020B0502020202020204" pitchFamily="34" charset="0"/>
              </a:rPr>
              <a:t>helpers</a:t>
            </a:r>
          </a:p>
          <a:p>
            <a:r>
              <a:rPr lang="en-GB" sz="3200" dirty="0" smtClean="0">
                <a:latin typeface="Century Gothic" panose="020B0502020202020204" pitchFamily="34" charset="0"/>
              </a:rPr>
              <a:t>School Journey</a:t>
            </a:r>
          </a:p>
          <a:p>
            <a:r>
              <a:rPr lang="en-GB" sz="3200" dirty="0" smtClean="0">
                <a:latin typeface="Century Gothic" panose="020B0502020202020204" pitchFamily="34" charset="0"/>
              </a:rPr>
              <a:t>SATs</a:t>
            </a:r>
          </a:p>
          <a:p>
            <a:r>
              <a:rPr lang="en-GB" sz="3200" dirty="0" smtClean="0">
                <a:latin typeface="Century Gothic" panose="020B0502020202020204" pitchFamily="34" charset="0"/>
              </a:rPr>
              <a:t>Secondary transfer information</a:t>
            </a:r>
            <a:endParaRPr lang="en-GB" sz="3200" dirty="0" smtClean="0">
              <a:latin typeface="Century Gothic" panose="020B0502020202020204" pitchFamily="34" charset="0"/>
            </a:endParaRPr>
          </a:p>
          <a:p>
            <a:r>
              <a:rPr lang="en-GB" sz="3200" dirty="0" smtClean="0">
                <a:latin typeface="Century Gothic" panose="020B0502020202020204" pitchFamily="34" charset="0"/>
              </a:rPr>
              <a:t>Questions</a:t>
            </a:r>
          </a:p>
        </p:txBody>
      </p:sp>
    </p:spTree>
    <p:extLst>
      <p:ext uri="{BB962C8B-B14F-4D97-AF65-F5344CB8AC3E}">
        <p14:creationId xmlns:p14="http://schemas.microsoft.com/office/powerpoint/2010/main" val="3845553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313"/>
            <a:ext cx="10515600" cy="575033"/>
          </a:xfrm>
        </p:spPr>
        <p:txBody>
          <a:bodyPr>
            <a:noAutofit/>
          </a:bodyPr>
          <a:lstStyle/>
          <a:p>
            <a:pPr algn="ctr"/>
            <a:r>
              <a:rPr lang="en-GB" dirty="0" smtClean="0">
                <a:latin typeface="Century Gothic" panose="020B0502020202020204" pitchFamily="34" charset="0"/>
              </a:rPr>
              <a:t>Weekly timetable</a:t>
            </a:r>
            <a:endParaRPr lang="en-GB" dirty="0">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33030061"/>
              </p:ext>
            </p:extLst>
          </p:nvPr>
        </p:nvGraphicFramePr>
        <p:xfrm>
          <a:off x="1492627" y="940158"/>
          <a:ext cx="8982635" cy="5773516"/>
        </p:xfrm>
        <a:graphic>
          <a:graphicData uri="http://schemas.openxmlformats.org/drawingml/2006/table">
            <a:tbl>
              <a:tblPr firstRow="1" firstCol="1" lastRow="1" lastCol="1" bandRow="1" bandCol="1"/>
              <a:tblGrid>
                <a:gridCol w="1024571">
                  <a:extLst>
                    <a:ext uri="{9D8B030D-6E8A-4147-A177-3AD203B41FA5}">
                      <a16:colId xmlns:a16="http://schemas.microsoft.com/office/drawing/2014/main" val="210653272"/>
                    </a:ext>
                  </a:extLst>
                </a:gridCol>
                <a:gridCol w="455435">
                  <a:extLst>
                    <a:ext uri="{9D8B030D-6E8A-4147-A177-3AD203B41FA5}">
                      <a16:colId xmlns:a16="http://schemas.microsoft.com/office/drawing/2014/main" val="648639895"/>
                    </a:ext>
                  </a:extLst>
                </a:gridCol>
                <a:gridCol w="711861">
                  <a:extLst>
                    <a:ext uri="{9D8B030D-6E8A-4147-A177-3AD203B41FA5}">
                      <a16:colId xmlns:a16="http://schemas.microsoft.com/office/drawing/2014/main" val="2861090965"/>
                    </a:ext>
                  </a:extLst>
                </a:gridCol>
                <a:gridCol w="177177">
                  <a:extLst>
                    <a:ext uri="{9D8B030D-6E8A-4147-A177-3AD203B41FA5}">
                      <a16:colId xmlns:a16="http://schemas.microsoft.com/office/drawing/2014/main" val="3924298091"/>
                    </a:ext>
                  </a:extLst>
                </a:gridCol>
                <a:gridCol w="1350428">
                  <a:extLst>
                    <a:ext uri="{9D8B030D-6E8A-4147-A177-3AD203B41FA5}">
                      <a16:colId xmlns:a16="http://schemas.microsoft.com/office/drawing/2014/main" val="594182329"/>
                    </a:ext>
                  </a:extLst>
                </a:gridCol>
                <a:gridCol w="561277">
                  <a:extLst>
                    <a:ext uri="{9D8B030D-6E8A-4147-A177-3AD203B41FA5}">
                      <a16:colId xmlns:a16="http://schemas.microsoft.com/office/drawing/2014/main" val="3905547065"/>
                    </a:ext>
                  </a:extLst>
                </a:gridCol>
                <a:gridCol w="640871">
                  <a:extLst>
                    <a:ext uri="{9D8B030D-6E8A-4147-A177-3AD203B41FA5}">
                      <a16:colId xmlns:a16="http://schemas.microsoft.com/office/drawing/2014/main" val="2663352056"/>
                    </a:ext>
                  </a:extLst>
                </a:gridCol>
                <a:gridCol w="162653">
                  <a:extLst>
                    <a:ext uri="{9D8B030D-6E8A-4147-A177-3AD203B41FA5}">
                      <a16:colId xmlns:a16="http://schemas.microsoft.com/office/drawing/2014/main" val="1376797399"/>
                    </a:ext>
                  </a:extLst>
                </a:gridCol>
                <a:gridCol w="405890">
                  <a:extLst>
                    <a:ext uri="{9D8B030D-6E8A-4147-A177-3AD203B41FA5}">
                      <a16:colId xmlns:a16="http://schemas.microsoft.com/office/drawing/2014/main" val="1140485068"/>
                    </a:ext>
                  </a:extLst>
                </a:gridCol>
                <a:gridCol w="404620">
                  <a:extLst>
                    <a:ext uri="{9D8B030D-6E8A-4147-A177-3AD203B41FA5}">
                      <a16:colId xmlns:a16="http://schemas.microsoft.com/office/drawing/2014/main" val="1017908312"/>
                    </a:ext>
                  </a:extLst>
                </a:gridCol>
                <a:gridCol w="1170031">
                  <a:extLst>
                    <a:ext uri="{9D8B030D-6E8A-4147-A177-3AD203B41FA5}">
                      <a16:colId xmlns:a16="http://schemas.microsoft.com/office/drawing/2014/main" val="2478546529"/>
                    </a:ext>
                  </a:extLst>
                </a:gridCol>
                <a:gridCol w="110923">
                  <a:extLst>
                    <a:ext uri="{9D8B030D-6E8A-4147-A177-3AD203B41FA5}">
                      <a16:colId xmlns:a16="http://schemas.microsoft.com/office/drawing/2014/main" val="3294981456"/>
                    </a:ext>
                  </a:extLst>
                </a:gridCol>
                <a:gridCol w="110923">
                  <a:extLst>
                    <a:ext uri="{9D8B030D-6E8A-4147-A177-3AD203B41FA5}">
                      <a16:colId xmlns:a16="http://schemas.microsoft.com/office/drawing/2014/main" val="2448041392"/>
                    </a:ext>
                  </a:extLst>
                </a:gridCol>
                <a:gridCol w="705068">
                  <a:extLst>
                    <a:ext uri="{9D8B030D-6E8A-4147-A177-3AD203B41FA5}">
                      <a16:colId xmlns:a16="http://schemas.microsoft.com/office/drawing/2014/main" val="548727033"/>
                    </a:ext>
                  </a:extLst>
                </a:gridCol>
                <a:gridCol w="540553">
                  <a:extLst>
                    <a:ext uri="{9D8B030D-6E8A-4147-A177-3AD203B41FA5}">
                      <a16:colId xmlns:a16="http://schemas.microsoft.com/office/drawing/2014/main" val="349532226"/>
                    </a:ext>
                  </a:extLst>
                </a:gridCol>
                <a:gridCol w="450354">
                  <a:extLst>
                    <a:ext uri="{9D8B030D-6E8A-4147-A177-3AD203B41FA5}">
                      <a16:colId xmlns:a16="http://schemas.microsoft.com/office/drawing/2014/main" val="1132620273"/>
                    </a:ext>
                  </a:extLst>
                </a:gridCol>
              </a:tblGrid>
              <a:tr h="376270">
                <a:tc>
                  <a:txBody>
                    <a:bodyPr/>
                    <a:lstStyle/>
                    <a:p>
                      <a:pP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8.55</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9.00</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2">
                  <a:txBody>
                    <a:bodyPr/>
                    <a:lstStyle/>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9.00-10.00</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10.00-10.45</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10.45</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 –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11.00</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3">
                  <a:txBody>
                    <a:bodyPr/>
                    <a:lstStyle/>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11.00 - 12.15</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12.15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1.15</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4">
                  <a:txBody>
                    <a:bodyPr/>
                    <a:lstStyle/>
                    <a:p>
                      <a:pPr marR="71755"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1.15 – 2.45</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R="71755"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2.45 – 3.00</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3.00 – 3.15</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956264"/>
                  </a:ext>
                </a:extLst>
              </a:tr>
              <a:tr h="1051727">
                <a:tc>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Monday</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Registration</a:t>
                      </a:r>
                      <a:endParaRPr lang="en-GB" sz="140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Spelling test</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Stride Enterprise/Spelling and Reading</a:t>
                      </a: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Playtime</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2">
                  <a:txBody>
                    <a:bodyPr/>
                    <a:lstStyle/>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Maths</a:t>
                      </a: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Change for PE</a:t>
                      </a:r>
                      <a:endParaRPr lang="en-GB" sz="1400" dirty="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Lunch</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2">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Reading/PSHE</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1:15 - 2</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Leadership time</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Ryan PE and Laura Arithmetic test</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Assembly</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198572"/>
                  </a:ext>
                </a:extLst>
              </a:tr>
              <a:tr h="1030170">
                <a:tc>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Tuesday</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Registration</a:t>
                      </a:r>
                      <a:endParaRPr lang="en-GB" sz="140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2">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SPaG</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Writing</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Playtime</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3">
                  <a:txBody>
                    <a:bodyPr/>
                    <a:lstStyle/>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Maths</a:t>
                      </a: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Lunch</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French</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1:15 – 1:45</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Music</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1:45 – 2:15</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Geography/History</a:t>
                      </a:r>
                      <a:endParaRPr lang="en-GB" sz="1400">
                        <a:effectLst/>
                        <a:latin typeface="Times New Roman" panose="02020603050405020304" pitchFamily="18" charset="0"/>
                        <a:ea typeface="Times New Roman" panose="02020603050405020304" pitchFamily="18" charset="0"/>
                      </a:endParaRPr>
                    </a:p>
                  </a:txBody>
                  <a:tcPr marL="55411" marR="5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78226913"/>
                  </a:ext>
                </a:extLst>
              </a:tr>
              <a:tr h="1013186">
                <a:tc>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Wednesday</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Registration</a:t>
                      </a:r>
                      <a:endParaRPr lang="en-GB" sz="140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2">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Reading</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Writing</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Playtime</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3">
                  <a:txBody>
                    <a:bodyPr/>
                    <a:lstStyle/>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dirty="0" smtClean="0">
                          <a:effectLst/>
                          <a:latin typeface="Century Gothic" panose="020B0502020202020204" pitchFamily="34" charset="0"/>
                          <a:ea typeface="Times New Roman" panose="02020603050405020304" pitchFamily="18" charset="0"/>
                          <a:cs typeface="Arial" panose="020B0604020202020204" pitchFamily="34" charset="0"/>
                        </a:rPr>
                        <a:t>Maths and TT </a:t>
                      </a:r>
                      <a:r>
                        <a:rPr lang="en-GB" sz="1100" dirty="0" err="1" smtClean="0">
                          <a:effectLst/>
                          <a:latin typeface="Century Gothic" panose="020B0502020202020204" pitchFamily="34" charset="0"/>
                          <a:ea typeface="Times New Roman" panose="02020603050405020304" pitchFamily="18" charset="0"/>
                          <a:cs typeface="Arial" panose="020B0604020202020204" pitchFamily="34" charset="0"/>
                        </a:rPr>
                        <a:t>Rockstars</a:t>
                      </a: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marL="71755" marR="71755"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Lunch</a:t>
                      </a:r>
                      <a:endParaRPr lang="en-GB" sz="1400" dirty="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5">
                  <a:txBody>
                    <a:bodyPr/>
                    <a:lstStyle/>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Science</a:t>
                      </a: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Assembly</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359943"/>
                  </a:ext>
                </a:extLst>
              </a:tr>
              <a:tr h="1038663">
                <a:tc>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Thursday</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Registration</a:t>
                      </a:r>
                      <a:endParaRPr lang="en-GB" sz="140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2">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Writing</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SPaG</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Playtime</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71755" marR="71755"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Maths</a:t>
                      </a: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lgn="ctr">
                        <a:spcAft>
                          <a:spcPts val="0"/>
                        </a:spcAft>
                      </a:pPr>
                      <a:r>
                        <a:rPr lang="en-GB" sz="1400" dirty="0" smtClean="0">
                          <a:effectLst/>
                          <a:latin typeface="Times New Roman" panose="02020603050405020304" pitchFamily="18" charset="0"/>
                          <a:ea typeface="Times New Roman" panose="02020603050405020304" pitchFamily="18" charset="0"/>
                        </a:rPr>
                        <a:t>Change for PE</a:t>
                      </a: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71755" marR="71755" algn="ctr">
                        <a:spcAft>
                          <a:spcPts val="0"/>
                        </a:spcAft>
                      </a:pP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Lunch</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3">
                  <a:txBody>
                    <a:bodyPr/>
                    <a:lstStyle/>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Ryan PE</a:t>
                      </a: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Laura Art/D and T/R.E.</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Assembly</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771041"/>
                  </a:ext>
                </a:extLst>
              </a:tr>
              <a:tr h="1030170">
                <a:tc>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Friday</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Registration</a:t>
                      </a:r>
                      <a:endParaRPr lang="en-GB" sz="140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2">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Reading</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Writing</a:t>
                      </a:r>
                      <a:endParaRPr lang="en-GB" sz="140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Playtime</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3">
                  <a:txBody>
                    <a:bodyPr/>
                    <a:lstStyle/>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marL="71755" marR="71755" algn="ctr">
                        <a:spcAft>
                          <a:spcPts val="0"/>
                        </a:spcAft>
                      </a:pPr>
                      <a:r>
                        <a:rPr lang="en-GB" sz="1100" dirty="0" smtClean="0">
                          <a:effectLst/>
                          <a:latin typeface="Century Gothic" panose="020B0502020202020204" pitchFamily="34" charset="0"/>
                          <a:ea typeface="Times New Roman" panose="02020603050405020304" pitchFamily="18" charset="0"/>
                          <a:cs typeface="Arial" panose="020B0604020202020204" pitchFamily="34" charset="0"/>
                        </a:rPr>
                        <a:t>Maths and TT</a:t>
                      </a:r>
                      <a:r>
                        <a:rPr lang="en-GB" sz="1100" baseline="0" dirty="0" smtClean="0">
                          <a:effectLst/>
                          <a:latin typeface="Century Gothic" panose="020B0502020202020204" pitchFamily="34" charset="0"/>
                          <a:ea typeface="Times New Roman" panose="02020603050405020304" pitchFamily="18" charset="0"/>
                          <a:cs typeface="Arial" panose="020B0604020202020204" pitchFamily="34" charset="0"/>
                        </a:rPr>
                        <a:t> </a:t>
                      </a:r>
                      <a:r>
                        <a:rPr lang="en-GB" sz="1100" baseline="0" dirty="0" err="1" smtClean="0">
                          <a:effectLst/>
                          <a:latin typeface="Century Gothic" panose="020B0502020202020204" pitchFamily="34" charset="0"/>
                          <a:ea typeface="Times New Roman" panose="02020603050405020304" pitchFamily="18" charset="0"/>
                          <a:cs typeface="Arial" panose="020B0604020202020204" pitchFamily="34" charset="0"/>
                        </a:rPr>
                        <a:t>R</a:t>
                      </a:r>
                      <a:r>
                        <a:rPr lang="en-GB" sz="1100" dirty="0" err="1" smtClean="0">
                          <a:effectLst/>
                          <a:latin typeface="Century Gothic" panose="020B0502020202020204" pitchFamily="34" charset="0"/>
                          <a:ea typeface="Times New Roman" panose="02020603050405020304" pitchFamily="18" charset="0"/>
                          <a:cs typeface="Arial" panose="020B0604020202020204" pitchFamily="34" charset="0"/>
                        </a:rPr>
                        <a:t>ockstars</a:t>
                      </a: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marL="71755" marR="71755" algn="ctr">
                        <a:spcAft>
                          <a:spcPts val="0"/>
                        </a:spcAft>
                      </a:pPr>
                      <a:r>
                        <a:rPr lang="en-GB" sz="1100">
                          <a:effectLst/>
                          <a:latin typeface="Century Gothic" panose="020B0502020202020204" pitchFamily="34" charset="0"/>
                          <a:ea typeface="Times New Roman" panose="02020603050405020304" pitchFamily="18" charset="0"/>
                          <a:cs typeface="Arial" panose="020B0604020202020204" pitchFamily="34" charset="0"/>
                        </a:rPr>
                        <a:t>Lunch</a:t>
                      </a:r>
                      <a:endParaRPr lang="en-GB" sz="140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3">
                  <a:txBody>
                    <a:bodyPr/>
                    <a:lstStyle/>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Computing</a:t>
                      </a: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400" dirty="0">
                        <a:effectLst/>
                        <a:latin typeface="Times New Roman" panose="02020603050405020304" pitchFamily="18" charset="0"/>
                        <a:ea typeface="Times New Roman" panose="02020603050405020304" pitchFamily="18" charset="0"/>
                      </a:endParaRPr>
                    </a:p>
                    <a:p>
                      <a:pPr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Spelling</a:t>
                      </a:r>
                      <a:endParaRPr lang="en-GB" sz="1400" dirty="0">
                        <a:effectLst/>
                        <a:latin typeface="Times New Roman" panose="02020603050405020304" pitchFamily="18" charset="0"/>
                        <a:ea typeface="Times New Roman" panose="02020603050405020304" pitchFamily="18" charset="0"/>
                      </a:endParaRPr>
                    </a:p>
                  </a:txBody>
                  <a:tcPr marL="55411" marR="55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Assembly</a:t>
                      </a:r>
                      <a:endParaRPr lang="en-GB" sz="1400" dirty="0">
                        <a:effectLst/>
                        <a:latin typeface="Times New Roman" panose="02020603050405020304" pitchFamily="18" charset="0"/>
                        <a:ea typeface="Times New Roman" panose="02020603050405020304" pitchFamily="18" charset="0"/>
                      </a:endParaRPr>
                    </a:p>
                  </a:txBody>
                  <a:tcPr marL="55411" marR="5541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71755" marR="71755" algn="ctr">
                        <a:spcAft>
                          <a:spcPts val="0"/>
                        </a:spcAft>
                      </a:pPr>
                      <a:r>
                        <a:rPr lang="en-GB" sz="1100" dirty="0">
                          <a:effectLst/>
                          <a:latin typeface="Century Gothic" panose="020B0502020202020204" pitchFamily="34" charset="0"/>
                          <a:ea typeface="Times New Roman" panose="02020603050405020304" pitchFamily="18" charset="0"/>
                          <a:cs typeface="Arial" panose="020B0604020202020204" pitchFamily="34" charset="0"/>
                        </a:rPr>
                        <a:t>Read/home learning</a:t>
                      </a:r>
                      <a:endParaRPr lang="en-GB" sz="1400" dirty="0">
                        <a:effectLst/>
                        <a:latin typeface="Times New Roman" panose="02020603050405020304" pitchFamily="18" charset="0"/>
                        <a:ea typeface="Times New Roman" panose="02020603050405020304" pitchFamily="18" charset="0"/>
                      </a:endParaRPr>
                    </a:p>
                  </a:txBody>
                  <a:tcPr marL="55411" marR="5541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805810"/>
                  </a:ext>
                </a:extLst>
              </a:tr>
            </a:tbl>
          </a:graphicData>
        </a:graphic>
      </p:graphicFrame>
    </p:spTree>
    <p:extLst>
      <p:ext uri="{BB962C8B-B14F-4D97-AF65-F5344CB8AC3E}">
        <p14:creationId xmlns:p14="http://schemas.microsoft.com/office/powerpoint/2010/main" val="118893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9957"/>
          </a:xfrm>
        </p:spPr>
        <p:txBody>
          <a:bodyPr>
            <a:normAutofit fontScale="90000"/>
          </a:bodyPr>
          <a:lstStyle/>
          <a:p>
            <a:pPr algn="ctr"/>
            <a:r>
              <a:rPr lang="en-GB" dirty="0" smtClean="0"/>
              <a:t>Reading Challenge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364" y="1139358"/>
            <a:ext cx="7941851" cy="5382465"/>
          </a:xfrm>
          <a:prstGeom prst="rect">
            <a:avLst/>
          </a:prstGeom>
        </p:spPr>
      </p:pic>
    </p:spTree>
    <p:extLst>
      <p:ext uri="{BB962C8B-B14F-4D97-AF65-F5344CB8AC3E}">
        <p14:creationId xmlns:p14="http://schemas.microsoft.com/office/powerpoint/2010/main" val="2325759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54" y="1416676"/>
            <a:ext cx="11564155" cy="5267459"/>
          </a:xfrm>
        </p:spPr>
        <p:txBody>
          <a:bodyPr>
            <a:normAutofit fontScale="92500" lnSpcReduction="10000"/>
          </a:bodyPr>
          <a:lstStyle/>
          <a:p>
            <a:pPr marL="0" indent="0">
              <a:buNone/>
            </a:pPr>
            <a:r>
              <a:rPr lang="en-GB" dirty="0" smtClean="0">
                <a:latin typeface="Century Gothic" panose="020B0502020202020204" pitchFamily="34" charset="0"/>
              </a:rPr>
              <a:t>There is a real buzz in the class around reading which is </a:t>
            </a:r>
          </a:p>
          <a:p>
            <a:pPr marL="0" indent="0">
              <a:buNone/>
            </a:pPr>
            <a:r>
              <a:rPr lang="en-GB" dirty="0" smtClean="0">
                <a:latin typeface="Century Gothic" panose="020B0502020202020204" pitchFamily="34" charset="0"/>
              </a:rPr>
              <a:t>fantastic!</a:t>
            </a:r>
          </a:p>
          <a:p>
            <a:pPr marL="0" indent="0">
              <a:buNone/>
            </a:pPr>
            <a:r>
              <a:rPr lang="en-GB" dirty="0" smtClean="0">
                <a:latin typeface="Century Gothic" panose="020B0502020202020204" pitchFamily="34" charset="0"/>
              </a:rPr>
              <a:t>I want to encourage the love of reading for many reasons:</a:t>
            </a:r>
          </a:p>
          <a:p>
            <a:pPr marL="514350" indent="-514350">
              <a:buAutoNum type="arabicParenR"/>
            </a:pPr>
            <a:r>
              <a:rPr lang="en-GB" dirty="0" smtClean="0">
                <a:latin typeface="Century Gothic" panose="020B0502020202020204" pitchFamily="34" charset="0"/>
              </a:rPr>
              <a:t>It is a wonderful thing to do!</a:t>
            </a:r>
          </a:p>
          <a:p>
            <a:pPr marL="514350" indent="-514350">
              <a:buAutoNum type="arabicParenR"/>
            </a:pPr>
            <a:r>
              <a:rPr lang="en-GB" dirty="0" smtClean="0">
                <a:latin typeface="Century Gothic" panose="020B0502020202020204" pitchFamily="34" charset="0"/>
              </a:rPr>
              <a:t>It is a life skill and transferable across all subjects</a:t>
            </a:r>
          </a:p>
          <a:p>
            <a:pPr marL="514350" indent="-514350">
              <a:buAutoNum type="arabicParenR"/>
            </a:pPr>
            <a:r>
              <a:rPr lang="en-GB" dirty="0" smtClean="0">
                <a:latin typeface="Century Gothic" panose="020B0502020202020204" pitchFamily="34" charset="0"/>
              </a:rPr>
              <a:t>To improve the children’s vocabulary (this is always an area for improvement in the SATs reading paper)</a:t>
            </a:r>
          </a:p>
          <a:p>
            <a:pPr marL="514350" indent="-514350">
              <a:buAutoNum type="arabicParenR"/>
            </a:pPr>
            <a:r>
              <a:rPr lang="en-GB" dirty="0" smtClean="0">
                <a:latin typeface="Century Gothic" panose="020B0502020202020204" pitchFamily="34" charset="0"/>
              </a:rPr>
              <a:t>To improve the children’s writing</a:t>
            </a:r>
          </a:p>
          <a:p>
            <a:pPr marL="514350" indent="-514350">
              <a:buAutoNum type="arabicParenR"/>
            </a:pPr>
            <a:r>
              <a:rPr lang="en-GB" dirty="0" smtClean="0">
                <a:latin typeface="Century Gothic" panose="020B0502020202020204" pitchFamily="34" charset="0"/>
              </a:rPr>
              <a:t>To improve the children’s spelling</a:t>
            </a:r>
          </a:p>
          <a:p>
            <a:pPr marL="0" indent="0">
              <a:buNone/>
            </a:pPr>
            <a:r>
              <a:rPr lang="en-GB" dirty="0" smtClean="0">
                <a:latin typeface="Century Gothic" panose="020B0502020202020204" pitchFamily="34" charset="0"/>
              </a:rPr>
              <a:t>Please can you help us in encouraging children to read daily and to get their reading records signed. Please also ask your children questions about what they are reading to ensure understanding.</a:t>
            </a:r>
            <a:endParaRPr lang="en-GB" dirty="0">
              <a:latin typeface="Century Gothic" panose="020B0502020202020204" pitchFamily="34" charset="0"/>
            </a:endParaRPr>
          </a:p>
        </p:txBody>
      </p:sp>
      <p:sp>
        <p:nvSpPr>
          <p:cNvPr id="4" name="Title 1"/>
          <p:cNvSpPr>
            <a:spLocks noGrp="1"/>
          </p:cNvSpPr>
          <p:nvPr>
            <p:ph type="title"/>
          </p:nvPr>
        </p:nvSpPr>
        <p:spPr>
          <a:xfrm>
            <a:off x="438954" y="0"/>
            <a:ext cx="10515600" cy="1325563"/>
          </a:xfrm>
        </p:spPr>
        <p:txBody>
          <a:bodyPr>
            <a:normAutofit/>
          </a:bodyPr>
          <a:lstStyle/>
          <a:p>
            <a:r>
              <a:rPr lang="en-GB" sz="3600" dirty="0" smtClean="0">
                <a:latin typeface="Century Gothic" panose="020B0502020202020204" pitchFamily="34" charset="0"/>
              </a:rPr>
              <a:t>Suggested 100 books to read by Year 6</a:t>
            </a:r>
            <a:endParaRPr lang="en-GB" sz="3600" dirty="0">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10010775" y="106249"/>
            <a:ext cx="2181225" cy="2390775"/>
          </a:xfrm>
          <a:prstGeom prst="rect">
            <a:avLst/>
          </a:prstGeom>
        </p:spPr>
      </p:pic>
    </p:spTree>
    <p:extLst>
      <p:ext uri="{BB962C8B-B14F-4D97-AF65-F5344CB8AC3E}">
        <p14:creationId xmlns:p14="http://schemas.microsoft.com/office/powerpoint/2010/main" val="344762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1669" y="-321971"/>
            <a:ext cx="6293742" cy="4610636"/>
          </a:xfrm>
          <a:prstGeom prst="rect">
            <a:avLst/>
          </a:prstGeom>
        </p:spPr>
      </p:pic>
      <p:pic>
        <p:nvPicPr>
          <p:cNvPr id="6" name="Picture 5"/>
          <p:cNvPicPr>
            <a:picLocks noChangeAspect="1"/>
          </p:cNvPicPr>
          <p:nvPr/>
        </p:nvPicPr>
        <p:blipFill>
          <a:blip r:embed="rId3"/>
          <a:stretch>
            <a:fillRect/>
          </a:stretch>
        </p:blipFill>
        <p:spPr>
          <a:xfrm>
            <a:off x="5885307" y="2185786"/>
            <a:ext cx="6435483" cy="4672214"/>
          </a:xfrm>
          <a:prstGeom prst="rect">
            <a:avLst/>
          </a:prstGeom>
        </p:spPr>
      </p:pic>
      <p:sp>
        <p:nvSpPr>
          <p:cNvPr id="7" name="Title 6"/>
          <p:cNvSpPr>
            <a:spLocks noGrp="1"/>
          </p:cNvSpPr>
          <p:nvPr>
            <p:ph type="title"/>
          </p:nvPr>
        </p:nvSpPr>
        <p:spPr/>
        <p:txBody>
          <a:bodyPr/>
          <a:lstStyle/>
          <a:p>
            <a:endParaRPr lang="en-GB"/>
          </a:p>
        </p:txBody>
      </p:sp>
    </p:spTree>
    <p:extLst>
      <p:ext uri="{BB962C8B-B14F-4D97-AF65-F5344CB8AC3E}">
        <p14:creationId xmlns:p14="http://schemas.microsoft.com/office/powerpoint/2010/main" val="3654196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61254"/>
            <a:ext cx="6465730" cy="4771891"/>
          </a:xfrm>
          <a:prstGeom prst="rect">
            <a:avLst/>
          </a:prstGeom>
        </p:spPr>
      </p:pic>
      <p:pic>
        <p:nvPicPr>
          <p:cNvPr id="5" name="Picture 4"/>
          <p:cNvPicPr>
            <a:picLocks noChangeAspect="1"/>
          </p:cNvPicPr>
          <p:nvPr/>
        </p:nvPicPr>
        <p:blipFill>
          <a:blip r:embed="rId3"/>
          <a:stretch>
            <a:fillRect/>
          </a:stretch>
        </p:blipFill>
        <p:spPr>
          <a:xfrm>
            <a:off x="6096000" y="2386080"/>
            <a:ext cx="6337360" cy="4656932"/>
          </a:xfrm>
          <a:prstGeom prst="rect">
            <a:avLst/>
          </a:prstGeom>
        </p:spPr>
      </p:pic>
    </p:spTree>
    <p:extLst>
      <p:ext uri="{BB962C8B-B14F-4D97-AF65-F5344CB8AC3E}">
        <p14:creationId xmlns:p14="http://schemas.microsoft.com/office/powerpoint/2010/main" val="254081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885849" y="2073977"/>
            <a:ext cx="6473039" cy="4784023"/>
          </a:xfrm>
          <a:prstGeom prst="rect">
            <a:avLst/>
          </a:prstGeom>
        </p:spPr>
      </p:pic>
      <p:pic>
        <p:nvPicPr>
          <p:cNvPr id="5" name="Picture 4"/>
          <p:cNvPicPr>
            <a:picLocks noChangeAspect="1"/>
          </p:cNvPicPr>
          <p:nvPr/>
        </p:nvPicPr>
        <p:blipFill>
          <a:blip r:embed="rId3"/>
          <a:stretch>
            <a:fillRect/>
          </a:stretch>
        </p:blipFill>
        <p:spPr>
          <a:xfrm>
            <a:off x="-166888" y="-234302"/>
            <a:ext cx="6258595" cy="4526933"/>
          </a:xfrm>
          <a:prstGeom prst="rect">
            <a:avLst/>
          </a:prstGeom>
        </p:spPr>
      </p:pic>
    </p:spTree>
    <p:extLst>
      <p:ext uri="{BB962C8B-B14F-4D97-AF65-F5344CB8AC3E}">
        <p14:creationId xmlns:p14="http://schemas.microsoft.com/office/powerpoint/2010/main" val="85405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94256"/>
            <a:ext cx="6332634" cy="4573073"/>
          </a:xfrm>
          <a:prstGeom prst="rect">
            <a:avLst/>
          </a:prstGeom>
        </p:spPr>
      </p:pic>
      <p:pic>
        <p:nvPicPr>
          <p:cNvPr id="5" name="Picture 4"/>
          <p:cNvPicPr>
            <a:picLocks noChangeAspect="1"/>
          </p:cNvPicPr>
          <p:nvPr/>
        </p:nvPicPr>
        <p:blipFill>
          <a:blip r:embed="rId3"/>
          <a:stretch>
            <a:fillRect/>
          </a:stretch>
        </p:blipFill>
        <p:spPr>
          <a:xfrm>
            <a:off x="6096000" y="2267285"/>
            <a:ext cx="6362570" cy="4590715"/>
          </a:xfrm>
          <a:prstGeom prst="rect">
            <a:avLst/>
          </a:prstGeom>
        </p:spPr>
      </p:pic>
    </p:spTree>
    <p:extLst>
      <p:ext uri="{BB962C8B-B14F-4D97-AF65-F5344CB8AC3E}">
        <p14:creationId xmlns:p14="http://schemas.microsoft.com/office/powerpoint/2010/main" val="1997098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750</Words>
  <Application>Microsoft Office PowerPoint</Application>
  <PresentationFormat>Widescreen</PresentationFormat>
  <Paragraphs>186</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Times New Roman</vt:lpstr>
      <vt:lpstr>Office Theme</vt:lpstr>
      <vt:lpstr>Year 6 Kingfishers</vt:lpstr>
      <vt:lpstr>Aims:</vt:lpstr>
      <vt:lpstr>Weekly timetable</vt:lpstr>
      <vt:lpstr>Reading Challenge</vt:lpstr>
      <vt:lpstr>Suggested 100 books to read by Year 6</vt:lpstr>
      <vt:lpstr>PowerPoint Presentation</vt:lpstr>
      <vt:lpstr>PowerPoint Presentation</vt:lpstr>
      <vt:lpstr>PowerPoint Presentation</vt:lpstr>
      <vt:lpstr>PowerPoint Presentation</vt:lpstr>
      <vt:lpstr>PowerPoint Presentation</vt:lpstr>
      <vt:lpstr>Home learning</vt:lpstr>
      <vt:lpstr>Parent helpers/class reps</vt:lpstr>
      <vt:lpstr>School Journey – Hindleap Warren </vt:lpstr>
      <vt:lpstr>SATs</vt:lpstr>
      <vt:lpstr>PowerPoint Presentation</vt:lpstr>
      <vt:lpstr>PowerPoint Presentation</vt:lpstr>
      <vt:lpstr>PowerPoint Presentation</vt:lpstr>
      <vt:lpstr>PowerPoint Presentation</vt:lpstr>
      <vt:lpstr>PowerPoint Presentation</vt:lpstr>
    </vt:vector>
  </TitlesOfParts>
  <Company>Darell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Kingfishers</dc:title>
  <dc:creator>Sarah Millener</dc:creator>
  <cp:lastModifiedBy>Sarah Millener</cp:lastModifiedBy>
  <cp:revision>38</cp:revision>
  <dcterms:created xsi:type="dcterms:W3CDTF">2014-08-23T11:09:59Z</dcterms:created>
  <dcterms:modified xsi:type="dcterms:W3CDTF">2018-09-17T13:38:28Z</dcterms:modified>
</cp:coreProperties>
</file>