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2" r:id="rId6"/>
    <p:sldId id="261" r:id="rId7"/>
    <p:sldId id="263" r:id="rId8"/>
    <p:sldId id="265" r:id="rId9"/>
    <p:sldId id="267" r:id="rId10"/>
    <p:sldId id="276" r:id="rId11"/>
    <p:sldId id="277" r:id="rId12"/>
    <p:sldId id="278" r:id="rId13"/>
    <p:sldId id="275" r:id="rId14"/>
    <p:sldId id="279" r:id="rId15"/>
    <p:sldId id="268" r:id="rId16"/>
    <p:sldId id="272" r:id="rId17"/>
    <p:sldId id="259" r:id="rId18"/>
    <p:sldId id="269" r:id="rId19"/>
    <p:sldId id="270"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9" autoAdjust="0"/>
    <p:restoredTop sz="94660"/>
  </p:normalViewPr>
  <p:slideViewPr>
    <p:cSldViewPr snapToGrid="0">
      <p:cViewPr varScale="1">
        <p:scale>
          <a:sx n="116" d="100"/>
          <a:sy n="116" d="100"/>
        </p:scale>
        <p:origin x="1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CD44F98-2D56-40B6-B2E6-739F02D35647}"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128570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D44F98-2D56-40B6-B2E6-739F02D35647}"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220813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D44F98-2D56-40B6-B2E6-739F02D35647}"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1112423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CD44F98-2D56-40B6-B2E6-739F02D35647}"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332282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D44F98-2D56-40B6-B2E6-739F02D35647}"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279000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CD44F98-2D56-40B6-B2E6-739F02D35647}"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426560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CD44F98-2D56-40B6-B2E6-739F02D35647}" type="datetimeFigureOut">
              <a:rPr lang="en-GB" smtClean="0"/>
              <a:t>19/03/2018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69979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CD44F98-2D56-40B6-B2E6-739F02D35647}" type="datetimeFigureOut">
              <a:rPr lang="en-GB" smtClean="0"/>
              <a:t>19/03/2018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11295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D44F98-2D56-40B6-B2E6-739F02D35647}" type="datetimeFigureOut">
              <a:rPr lang="en-GB" smtClean="0"/>
              <a:t>19/03/2018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185536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44F98-2D56-40B6-B2E6-739F02D35647}"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360818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D44F98-2D56-40B6-B2E6-739F02D35647}"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4B5D3E-3C4E-496F-9FFF-C71FCBBCF1DD}" type="slidenum">
              <a:rPr lang="en-GB" smtClean="0"/>
              <a:t>‹#›</a:t>
            </a:fld>
            <a:endParaRPr lang="en-GB"/>
          </a:p>
        </p:txBody>
      </p:sp>
    </p:spTree>
    <p:extLst>
      <p:ext uri="{BB962C8B-B14F-4D97-AF65-F5344CB8AC3E}">
        <p14:creationId xmlns:p14="http://schemas.microsoft.com/office/powerpoint/2010/main" val="385059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44F98-2D56-40B6-B2E6-739F02D35647}" type="datetimeFigureOut">
              <a:rPr lang="en-GB" smtClean="0"/>
              <a:t>19/03/2018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B5D3E-3C4E-496F-9FFF-C71FCBBCF1DD}" type="slidenum">
              <a:rPr lang="en-GB" smtClean="0"/>
              <a:t>‹#›</a:t>
            </a:fld>
            <a:endParaRPr lang="en-GB"/>
          </a:p>
        </p:txBody>
      </p:sp>
    </p:spTree>
    <p:extLst>
      <p:ext uri="{BB962C8B-B14F-4D97-AF65-F5344CB8AC3E}">
        <p14:creationId xmlns:p14="http://schemas.microsoft.com/office/powerpoint/2010/main" val="2014336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info@darell.richmond.sch.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601663"/>
            <a:ext cx="9144000" cy="909637"/>
          </a:xfrm>
        </p:spPr>
        <p:txBody>
          <a:bodyPr>
            <a:normAutofit fontScale="90000"/>
          </a:bodyPr>
          <a:lstStyle/>
          <a:p>
            <a:r>
              <a:rPr lang="en-GB" dirty="0" smtClean="0"/>
              <a:t>Year 6 Parents’ meeting 2018</a:t>
            </a:r>
            <a:endParaRPr lang="en-GB" dirty="0"/>
          </a:p>
        </p:txBody>
      </p:sp>
      <p:pic>
        <p:nvPicPr>
          <p:cNvPr id="1026" name="Picture 2" descr="http://www.darell.richmond.sch.uk/_site/images/design/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6674" y="1835943"/>
            <a:ext cx="4213225" cy="4586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631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12300" y="798490"/>
            <a:ext cx="11577931" cy="4397819"/>
          </a:xfrm>
          <a:prstGeom prst="rect">
            <a:avLst/>
          </a:prstGeom>
        </p:spPr>
      </p:pic>
    </p:spTree>
    <p:extLst>
      <p:ext uri="{BB962C8B-B14F-4D97-AF65-F5344CB8AC3E}">
        <p14:creationId xmlns:p14="http://schemas.microsoft.com/office/powerpoint/2010/main" val="73129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5" name="Picture 4"/>
          <p:cNvPicPr>
            <a:picLocks noChangeAspect="1"/>
          </p:cNvPicPr>
          <p:nvPr/>
        </p:nvPicPr>
        <p:blipFill>
          <a:blip r:embed="rId2"/>
          <a:stretch>
            <a:fillRect/>
          </a:stretch>
        </p:blipFill>
        <p:spPr>
          <a:xfrm>
            <a:off x="281861" y="582763"/>
            <a:ext cx="5975199" cy="5406978"/>
          </a:xfrm>
          <a:prstGeom prst="rect">
            <a:avLst/>
          </a:prstGeom>
        </p:spPr>
      </p:pic>
      <p:pic>
        <p:nvPicPr>
          <p:cNvPr id="6" name="Picture 5"/>
          <p:cNvPicPr>
            <a:picLocks noChangeAspect="1"/>
          </p:cNvPicPr>
          <p:nvPr/>
        </p:nvPicPr>
        <p:blipFill>
          <a:blip r:embed="rId3"/>
          <a:stretch>
            <a:fillRect/>
          </a:stretch>
        </p:blipFill>
        <p:spPr>
          <a:xfrm>
            <a:off x="6432563" y="146938"/>
            <a:ext cx="5518700" cy="6711061"/>
          </a:xfrm>
          <a:prstGeom prst="rect">
            <a:avLst/>
          </a:prstGeom>
        </p:spPr>
      </p:pic>
    </p:spTree>
    <p:extLst>
      <p:ext uri="{BB962C8B-B14F-4D97-AF65-F5344CB8AC3E}">
        <p14:creationId xmlns:p14="http://schemas.microsoft.com/office/powerpoint/2010/main" val="2939420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6" name="Picture 5"/>
          <p:cNvPicPr>
            <a:picLocks noChangeAspect="1"/>
          </p:cNvPicPr>
          <p:nvPr/>
        </p:nvPicPr>
        <p:blipFill>
          <a:blip r:embed="rId2"/>
          <a:stretch>
            <a:fillRect/>
          </a:stretch>
        </p:blipFill>
        <p:spPr>
          <a:xfrm>
            <a:off x="324113" y="169091"/>
            <a:ext cx="4969269" cy="6248487"/>
          </a:xfrm>
          <a:prstGeom prst="rect">
            <a:avLst/>
          </a:prstGeom>
        </p:spPr>
      </p:pic>
      <p:pic>
        <p:nvPicPr>
          <p:cNvPr id="7" name="Picture 6"/>
          <p:cNvPicPr>
            <a:picLocks noChangeAspect="1"/>
          </p:cNvPicPr>
          <p:nvPr/>
        </p:nvPicPr>
        <p:blipFill>
          <a:blip r:embed="rId3"/>
          <a:stretch>
            <a:fillRect/>
          </a:stretch>
        </p:blipFill>
        <p:spPr>
          <a:xfrm>
            <a:off x="5467916" y="931527"/>
            <a:ext cx="6575833" cy="4563262"/>
          </a:xfrm>
          <a:prstGeom prst="rect">
            <a:avLst/>
          </a:prstGeom>
        </p:spPr>
      </p:pic>
    </p:spTree>
    <p:extLst>
      <p:ext uri="{BB962C8B-B14F-4D97-AF65-F5344CB8AC3E}">
        <p14:creationId xmlns:p14="http://schemas.microsoft.com/office/powerpoint/2010/main" val="2969672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SATs breakfast</a:t>
            </a:r>
            <a:endParaRPr lang="en-GB" dirty="0"/>
          </a:p>
        </p:txBody>
      </p:sp>
      <p:sp>
        <p:nvSpPr>
          <p:cNvPr id="3" name="Content Placeholder 2"/>
          <p:cNvSpPr>
            <a:spLocks noGrp="1"/>
          </p:cNvSpPr>
          <p:nvPr>
            <p:ph idx="1"/>
          </p:nvPr>
        </p:nvSpPr>
        <p:spPr/>
        <p:txBody>
          <a:bodyPr>
            <a:normAutofit lnSpcReduction="10000"/>
          </a:bodyPr>
          <a:lstStyle/>
          <a:p>
            <a:r>
              <a:rPr lang="en-GB" sz="3600" dirty="0" smtClean="0"/>
              <a:t>Our Darell tradition is to invite all Year 6s in to school from 8:15am for a special SATs breakfast (choice of cereals and toast).</a:t>
            </a:r>
          </a:p>
          <a:p>
            <a:r>
              <a:rPr lang="en-GB" sz="3600" dirty="0" smtClean="0"/>
              <a:t>This is a lovely way to start the day – not only to ensure that every child has breakfast but it also means that all the children are together in school, on time and it allows them to feel less anxious about the SATs test that day.</a:t>
            </a:r>
          </a:p>
          <a:p>
            <a:r>
              <a:rPr lang="en-GB" sz="3600" dirty="0" smtClean="0"/>
              <a:t>A letter will follow closer to the time.</a:t>
            </a:r>
            <a:endParaRPr lang="en-GB" sz="3600" dirty="0"/>
          </a:p>
        </p:txBody>
      </p:sp>
    </p:spTree>
    <p:extLst>
      <p:ext uri="{BB962C8B-B14F-4D97-AF65-F5344CB8AC3E}">
        <p14:creationId xmlns:p14="http://schemas.microsoft.com/office/powerpoint/2010/main" val="40718195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246" y="-164811"/>
            <a:ext cx="11970327" cy="1325563"/>
          </a:xfrm>
        </p:spPr>
        <p:txBody>
          <a:bodyPr>
            <a:noAutofit/>
          </a:bodyPr>
          <a:lstStyle/>
          <a:p>
            <a:r>
              <a:rPr lang="en-GB" sz="4800" dirty="0" smtClean="0"/>
              <a:t>Mock SATs week – W/C Monday 26</a:t>
            </a:r>
            <a:r>
              <a:rPr lang="en-GB" sz="4800" baseline="30000" dirty="0" smtClean="0"/>
              <a:t>th</a:t>
            </a:r>
            <a:r>
              <a:rPr lang="en-GB" sz="4800" dirty="0" smtClean="0"/>
              <a:t> March</a:t>
            </a:r>
            <a:endParaRPr lang="en-GB" sz="4800" dirty="0"/>
          </a:p>
        </p:txBody>
      </p:sp>
      <p:sp>
        <p:nvSpPr>
          <p:cNvPr id="3" name="Content Placeholder 2"/>
          <p:cNvSpPr>
            <a:spLocks noGrp="1"/>
          </p:cNvSpPr>
          <p:nvPr>
            <p:ph idx="1"/>
          </p:nvPr>
        </p:nvSpPr>
        <p:spPr>
          <a:xfrm>
            <a:off x="374073" y="1462088"/>
            <a:ext cx="11741727" cy="5312785"/>
          </a:xfrm>
        </p:spPr>
        <p:txBody>
          <a:bodyPr>
            <a:normAutofit fontScale="85000" lnSpcReduction="20000"/>
          </a:bodyPr>
          <a:lstStyle/>
          <a:p>
            <a:pPr marL="0" indent="0">
              <a:buNone/>
            </a:pPr>
            <a:r>
              <a:rPr lang="en-GB" sz="4400" dirty="0" smtClean="0"/>
              <a:t>Monday – </a:t>
            </a:r>
            <a:r>
              <a:rPr lang="en-GB" sz="4400" dirty="0" err="1" smtClean="0"/>
              <a:t>SPaG</a:t>
            </a:r>
            <a:endParaRPr lang="en-GB" sz="4400" dirty="0" smtClean="0"/>
          </a:p>
          <a:p>
            <a:pPr marL="0" indent="0">
              <a:buNone/>
            </a:pPr>
            <a:r>
              <a:rPr lang="en-GB" sz="4400" dirty="0" smtClean="0"/>
              <a:t>Tuesday – Reading</a:t>
            </a:r>
          </a:p>
          <a:p>
            <a:pPr marL="0" indent="0">
              <a:buNone/>
            </a:pPr>
            <a:r>
              <a:rPr lang="en-GB" sz="4400" dirty="0" smtClean="0"/>
              <a:t>Wednesday – Arithmetic (Paper 1) and Maths Paper 2</a:t>
            </a:r>
          </a:p>
          <a:p>
            <a:pPr marL="0" indent="0">
              <a:buNone/>
            </a:pPr>
            <a:r>
              <a:rPr lang="en-GB" sz="4400" dirty="0" smtClean="0"/>
              <a:t>Thursday – Maths Paper 3</a:t>
            </a:r>
          </a:p>
          <a:p>
            <a:pPr marL="0" indent="0">
              <a:buNone/>
            </a:pPr>
            <a:endParaRPr lang="en-GB" sz="4400" dirty="0"/>
          </a:p>
          <a:p>
            <a:pPr marL="0" indent="0">
              <a:buNone/>
            </a:pPr>
            <a:r>
              <a:rPr lang="en-GB" sz="4400" dirty="0" smtClean="0"/>
              <a:t>This is to mirror SATs week so that the children know exactly what it will be like (where they will do the test, with which adult </a:t>
            </a:r>
            <a:r>
              <a:rPr lang="en-GB" sz="4400" dirty="0" err="1" smtClean="0"/>
              <a:t>etc</a:t>
            </a:r>
            <a:r>
              <a:rPr lang="en-GB" sz="4400" dirty="0" smtClean="0"/>
              <a:t>).</a:t>
            </a:r>
          </a:p>
          <a:p>
            <a:pPr marL="0" indent="0">
              <a:buNone/>
            </a:pPr>
            <a:endParaRPr lang="en-GB" sz="4400" dirty="0" smtClean="0"/>
          </a:p>
          <a:p>
            <a:pPr marL="0" indent="0">
              <a:buNone/>
            </a:pPr>
            <a:r>
              <a:rPr lang="en-GB" sz="4400" dirty="0" smtClean="0"/>
              <a:t>However, we WON’T be offering SATs breakfast!</a:t>
            </a:r>
            <a:endParaRPr lang="en-GB" sz="4400" dirty="0"/>
          </a:p>
        </p:txBody>
      </p:sp>
    </p:spTree>
    <p:extLst>
      <p:ext uri="{BB962C8B-B14F-4D97-AF65-F5344CB8AC3E}">
        <p14:creationId xmlns:p14="http://schemas.microsoft.com/office/powerpoint/2010/main" val="2078962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900" y="-272184"/>
            <a:ext cx="10515600" cy="1325563"/>
          </a:xfrm>
        </p:spPr>
        <p:txBody>
          <a:bodyPr/>
          <a:lstStyle/>
          <a:p>
            <a:pPr algn="ctr"/>
            <a:r>
              <a:rPr lang="en-GB" b="1" dirty="0" smtClean="0"/>
              <a:t>What can you do to help?</a:t>
            </a:r>
            <a:endParaRPr lang="en-GB" b="1" dirty="0"/>
          </a:p>
        </p:txBody>
      </p:sp>
      <p:sp>
        <p:nvSpPr>
          <p:cNvPr id="3" name="Content Placeholder 2"/>
          <p:cNvSpPr>
            <a:spLocks noGrp="1"/>
          </p:cNvSpPr>
          <p:nvPr>
            <p:ph idx="1"/>
          </p:nvPr>
        </p:nvSpPr>
        <p:spPr>
          <a:xfrm>
            <a:off x="238991" y="841664"/>
            <a:ext cx="11673609" cy="5914736"/>
          </a:xfrm>
        </p:spPr>
        <p:txBody>
          <a:bodyPr>
            <a:normAutofit fontScale="92500"/>
          </a:bodyPr>
          <a:lstStyle/>
          <a:p>
            <a:r>
              <a:rPr lang="en-GB" dirty="0" smtClean="0"/>
              <a:t>Reading daily – ask your children questions about what they are reading e.g. what do you predict will happen next? How is …… feeling? What makes you think that? Is this book similar to another book that you have read? Why?</a:t>
            </a:r>
          </a:p>
          <a:p>
            <a:r>
              <a:rPr lang="en-GB" dirty="0" smtClean="0"/>
              <a:t>We do maths assessments weekly and reading/</a:t>
            </a:r>
            <a:r>
              <a:rPr lang="en-GB" dirty="0" err="1" smtClean="0"/>
              <a:t>SPaG</a:t>
            </a:r>
            <a:r>
              <a:rPr lang="en-GB" dirty="0" smtClean="0"/>
              <a:t> assessments frequently, which the children are encouraged to take home. Please speak to your child about these. You could ask them what they found difficult and which areas they need help with. </a:t>
            </a:r>
          </a:p>
          <a:p>
            <a:r>
              <a:rPr lang="en-GB" dirty="0" smtClean="0"/>
              <a:t>Times tables</a:t>
            </a:r>
          </a:p>
          <a:p>
            <a:r>
              <a:rPr lang="en-GB" dirty="0" smtClean="0"/>
              <a:t>Telling the time</a:t>
            </a:r>
          </a:p>
          <a:p>
            <a:r>
              <a:rPr lang="en-GB" dirty="0" smtClean="0"/>
              <a:t>Learning spellings for home learning – we learn/revise a different spelling rule each week.</a:t>
            </a:r>
          </a:p>
          <a:p>
            <a:r>
              <a:rPr lang="en-GB" sz="3600" dirty="0" smtClean="0"/>
              <a:t>Please do not complete any past papers at home as we are doing them in school and it then means that I may miss any gaps that the child might have as they have memorised the answers!</a:t>
            </a:r>
          </a:p>
          <a:p>
            <a:endParaRPr lang="en-GB" dirty="0" smtClean="0"/>
          </a:p>
        </p:txBody>
      </p:sp>
    </p:spTree>
    <p:extLst>
      <p:ext uri="{BB962C8B-B14F-4D97-AF65-F5344CB8AC3E}">
        <p14:creationId xmlns:p14="http://schemas.microsoft.com/office/powerpoint/2010/main" val="223642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650" y="441325"/>
            <a:ext cx="10515600" cy="1325563"/>
          </a:xfrm>
        </p:spPr>
        <p:txBody>
          <a:bodyPr>
            <a:normAutofit fontScale="90000"/>
          </a:bodyPr>
          <a:lstStyle/>
          <a:p>
            <a:pPr algn="ctr"/>
            <a:r>
              <a:rPr lang="en-GB" sz="7800" b="1" dirty="0" smtClean="0"/>
              <a:t>Dates for the diary…</a:t>
            </a:r>
            <a:r>
              <a:rPr lang="en-GB" sz="4500" dirty="0" smtClean="0"/>
              <a:t/>
            </a:r>
            <a:br>
              <a:rPr lang="en-GB" sz="4500" dirty="0" smtClean="0"/>
            </a:br>
            <a:endParaRPr lang="en-GB" sz="4500" dirty="0"/>
          </a:p>
        </p:txBody>
      </p:sp>
      <p:sp>
        <p:nvSpPr>
          <p:cNvPr id="3" name="Content Placeholder 2"/>
          <p:cNvSpPr>
            <a:spLocks noGrp="1"/>
          </p:cNvSpPr>
          <p:nvPr>
            <p:ph idx="1"/>
          </p:nvPr>
        </p:nvSpPr>
        <p:spPr>
          <a:xfrm>
            <a:off x="241300" y="2133601"/>
            <a:ext cx="11798300" cy="4094162"/>
          </a:xfrm>
        </p:spPr>
        <p:txBody>
          <a:bodyPr>
            <a:normAutofit fontScale="92500"/>
          </a:bodyPr>
          <a:lstStyle/>
          <a:p>
            <a:pPr marL="0" indent="0">
              <a:buNone/>
            </a:pPr>
            <a:endParaRPr lang="en-GB" sz="4500" dirty="0"/>
          </a:p>
          <a:p>
            <a:pPr marL="0" indent="0">
              <a:buNone/>
            </a:pPr>
            <a:r>
              <a:rPr lang="en-GB" sz="4500" dirty="0" smtClean="0"/>
              <a:t>W/C Monday 25</a:t>
            </a:r>
            <a:r>
              <a:rPr lang="en-GB" sz="4500" baseline="30000" dirty="0" smtClean="0"/>
              <a:t>th</a:t>
            </a:r>
            <a:r>
              <a:rPr lang="en-GB" sz="4500" dirty="0" smtClean="0"/>
              <a:t> June – Cycling Proficiency Week</a:t>
            </a:r>
          </a:p>
          <a:p>
            <a:pPr marL="0" indent="0">
              <a:buNone/>
            </a:pPr>
            <a:r>
              <a:rPr lang="en-GB" sz="4500" dirty="0" smtClean="0"/>
              <a:t>Your child needs a bike and a helmet. If they do not have these, please organise for them to borrow from a friend or family member of a similar size. A letter will follow with more details after Easter.</a:t>
            </a:r>
            <a:endParaRPr lang="en-GB" sz="4500" dirty="0"/>
          </a:p>
        </p:txBody>
      </p:sp>
    </p:spTree>
    <p:extLst>
      <p:ext uri="{BB962C8B-B14F-4D97-AF65-F5344CB8AC3E}">
        <p14:creationId xmlns:p14="http://schemas.microsoft.com/office/powerpoint/2010/main" val="377011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14077"/>
            <a:ext cx="12337961" cy="1004552"/>
          </a:xfrm>
        </p:spPr>
        <p:txBody>
          <a:bodyPr>
            <a:normAutofit fontScale="90000"/>
          </a:bodyPr>
          <a:lstStyle/>
          <a:p>
            <a:r>
              <a:rPr lang="en-GB" sz="4900" b="1" dirty="0" smtClean="0"/>
              <a:t>Year 6 disco – Tuesday 17</a:t>
            </a:r>
            <a:r>
              <a:rPr lang="en-GB" sz="4900" b="1" baseline="30000" dirty="0" smtClean="0"/>
              <a:t>th</a:t>
            </a:r>
            <a:r>
              <a:rPr lang="en-GB" sz="4900" b="1" dirty="0" smtClean="0"/>
              <a:t> July 2017 6:00pm - 7:30pm</a:t>
            </a:r>
            <a:r>
              <a:rPr lang="en-GB" b="1" dirty="0" smtClean="0"/>
              <a:t/>
            </a:r>
            <a:br>
              <a:rPr lang="en-GB" b="1" dirty="0" smtClean="0"/>
            </a:br>
            <a:r>
              <a:rPr lang="en-GB" b="1" dirty="0"/>
              <a:t/>
            </a:r>
            <a:br>
              <a:rPr lang="en-GB" b="1" dirty="0"/>
            </a:br>
            <a:r>
              <a:rPr lang="en-GB" b="1" dirty="0"/>
              <a:t>W</a:t>
            </a:r>
            <a:r>
              <a:rPr lang="en-GB" b="1" dirty="0" smtClean="0"/>
              <a:t>e will be asking families </a:t>
            </a:r>
            <a:r>
              <a:rPr lang="en-GB" b="1" dirty="0" smtClean="0"/>
              <a:t>for a</a:t>
            </a:r>
            <a:r>
              <a:rPr lang="en-GB" b="1" dirty="0" smtClean="0"/>
              <a:t> donation of £3 and </a:t>
            </a:r>
            <a:r>
              <a:rPr lang="en-GB" b="1" dirty="0" smtClean="0"/>
              <a:t>‘party food and drinks’ and then for a couple of volunteers to help run the disco (sorting out the food and drink, helping to tidy up </a:t>
            </a:r>
            <a:r>
              <a:rPr lang="en-GB" b="1" dirty="0" err="1" smtClean="0"/>
              <a:t>etc</a:t>
            </a:r>
            <a:r>
              <a:rPr lang="en-GB" b="1" dirty="0" smtClean="0"/>
              <a:t>!). A letter will go home in the summer term.</a:t>
            </a:r>
            <a:endParaRPr lang="en-GB" b="1" dirty="0"/>
          </a:p>
        </p:txBody>
      </p:sp>
      <p:pic>
        <p:nvPicPr>
          <p:cNvPr id="3074" name="Picture 2" descr="http://www.babylovesdisco.co.uk/wp-content/uploads/2014/02/despicable-me-disco-min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558" y="3750566"/>
            <a:ext cx="4737653" cy="282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911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835" y="2230212"/>
            <a:ext cx="10687627" cy="3957493"/>
          </a:xfrm>
        </p:spPr>
        <p:txBody>
          <a:bodyPr>
            <a:normAutofit fontScale="90000"/>
          </a:bodyPr>
          <a:lstStyle/>
          <a:p>
            <a:r>
              <a:rPr lang="en-GB" dirty="0" smtClean="0"/>
              <a:t>Yearbook – please send in your photos for your child’s year book page. This can be individual photos (old and </a:t>
            </a:r>
            <a:r>
              <a:rPr lang="en-GB" dirty="0" smtClean="0"/>
              <a:t>current – no more than 5!) </a:t>
            </a:r>
            <a:r>
              <a:rPr lang="en-GB" dirty="0" smtClean="0"/>
              <a:t>and group photos with </a:t>
            </a:r>
            <a:r>
              <a:rPr lang="en-GB" dirty="0" smtClean="0"/>
              <a:t>friends (including old class pictures!). </a:t>
            </a:r>
            <a:br>
              <a:rPr lang="en-GB" dirty="0" smtClean="0"/>
            </a:br>
            <a:r>
              <a:rPr lang="en-GB" dirty="0"/>
              <a:t/>
            </a:r>
            <a:br>
              <a:rPr lang="en-GB" dirty="0"/>
            </a:br>
            <a:r>
              <a:rPr lang="en-GB" dirty="0" smtClean="0"/>
              <a:t>Please </a:t>
            </a:r>
            <a:r>
              <a:rPr lang="en-GB" dirty="0" smtClean="0"/>
              <a:t>email your photos to </a:t>
            </a:r>
            <a:r>
              <a:rPr lang="en-GB" dirty="0" smtClean="0">
                <a:hlinkClick r:id="rId2"/>
              </a:rPr>
              <a:t>info@darell.richmond.sch.uk</a:t>
            </a:r>
            <a:r>
              <a:rPr lang="en-GB" dirty="0" smtClean="0"/>
              <a:t> with the Subject: Year 6 Yearbook photos.</a:t>
            </a:r>
            <a:br>
              <a:rPr lang="en-GB" dirty="0" smtClean="0"/>
            </a:br>
            <a:r>
              <a:rPr lang="en-GB" dirty="0"/>
              <a:t/>
            </a:r>
            <a:br>
              <a:rPr lang="en-GB" dirty="0"/>
            </a:br>
            <a:r>
              <a:rPr lang="en-GB" dirty="0" smtClean="0"/>
              <a:t>The deadline is the Easter holidays.</a:t>
            </a:r>
            <a:r>
              <a:rPr lang="en-GB" dirty="0"/>
              <a:t/>
            </a:r>
            <a:br>
              <a:rPr lang="en-GB" dirty="0"/>
            </a:br>
            <a:r>
              <a:rPr lang="en-GB" dirty="0"/>
              <a:t/>
            </a:r>
            <a:br>
              <a:rPr lang="en-GB" dirty="0"/>
            </a:br>
            <a:r>
              <a:rPr lang="en-GB" dirty="0" smtClean="0"/>
              <a:t/>
            </a:r>
            <a:br>
              <a:rPr lang="en-GB" dirty="0" smtClean="0"/>
            </a:br>
            <a:endParaRPr lang="en-GB" dirty="0"/>
          </a:p>
        </p:txBody>
      </p:sp>
    </p:spTree>
    <p:extLst>
      <p:ext uri="{BB962C8B-B14F-4D97-AF65-F5344CB8AC3E}">
        <p14:creationId xmlns:p14="http://schemas.microsoft.com/office/powerpoint/2010/main" val="3466111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937507"/>
            <a:ext cx="5740400" cy="1325563"/>
          </a:xfrm>
        </p:spPr>
        <p:txBody>
          <a:bodyPr>
            <a:noAutofit/>
          </a:bodyPr>
          <a:lstStyle/>
          <a:p>
            <a:r>
              <a:rPr lang="en-GB" sz="6000" b="1" dirty="0" smtClean="0"/>
              <a:t>Year 6 production</a:t>
            </a:r>
            <a:endParaRPr lang="en-GB" sz="6000" b="1" dirty="0"/>
          </a:p>
        </p:txBody>
      </p:sp>
      <p:sp>
        <p:nvSpPr>
          <p:cNvPr id="3" name="Content Placeholder 2"/>
          <p:cNvSpPr>
            <a:spLocks noGrp="1"/>
          </p:cNvSpPr>
          <p:nvPr>
            <p:ph idx="1"/>
          </p:nvPr>
        </p:nvSpPr>
        <p:spPr>
          <a:xfrm>
            <a:off x="406400" y="3086099"/>
            <a:ext cx="11442700" cy="3090863"/>
          </a:xfrm>
        </p:spPr>
        <p:txBody>
          <a:bodyPr>
            <a:normAutofit fontScale="92500"/>
          </a:bodyPr>
          <a:lstStyle/>
          <a:p>
            <a:pPr marL="0" indent="0">
              <a:buNone/>
            </a:pPr>
            <a:r>
              <a:rPr lang="en-GB" sz="4000" dirty="0" smtClean="0"/>
              <a:t>Afternoon performance/dress rehearsal – Thursday 12</a:t>
            </a:r>
            <a:r>
              <a:rPr lang="en-GB" sz="4000" baseline="30000" dirty="0" smtClean="0"/>
              <a:t>th</a:t>
            </a:r>
            <a:r>
              <a:rPr lang="en-GB" sz="4000" dirty="0" smtClean="0"/>
              <a:t> July 1:45 – 2:45pm</a:t>
            </a:r>
          </a:p>
          <a:p>
            <a:pPr marL="0" indent="0">
              <a:buNone/>
            </a:pPr>
            <a:r>
              <a:rPr lang="en-GB" sz="4000" dirty="0" smtClean="0"/>
              <a:t>Evening performance – Monday 16</a:t>
            </a:r>
            <a:r>
              <a:rPr lang="en-GB" sz="4000" baseline="30000" dirty="0" smtClean="0"/>
              <a:t>th</a:t>
            </a:r>
            <a:r>
              <a:rPr lang="en-GB" sz="4000" dirty="0" smtClean="0"/>
              <a:t> July 6:30 – 7:30pm</a:t>
            </a:r>
          </a:p>
          <a:p>
            <a:pPr marL="0" indent="0">
              <a:buNone/>
            </a:pPr>
            <a:endParaRPr lang="en-GB" sz="4000" dirty="0"/>
          </a:p>
          <a:p>
            <a:pPr marL="0" indent="0">
              <a:buNone/>
            </a:pPr>
            <a:r>
              <a:rPr lang="en-GB" sz="4000" dirty="0" smtClean="0"/>
              <a:t>Leavers’ assembly – Friday 20</a:t>
            </a:r>
            <a:r>
              <a:rPr lang="en-GB" sz="4000" baseline="30000" dirty="0" smtClean="0"/>
              <a:t>th</a:t>
            </a:r>
            <a:r>
              <a:rPr lang="en-GB" sz="4000" dirty="0" smtClean="0"/>
              <a:t> July 9 - 9:30am</a:t>
            </a:r>
            <a:endParaRPr lang="en-GB" sz="4000" dirty="0"/>
          </a:p>
        </p:txBody>
      </p:sp>
      <p:pic>
        <p:nvPicPr>
          <p:cNvPr id="4100" name="Picture 4" descr="http://www.musicals101.com/images/carmelh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7200" y="301625"/>
            <a:ext cx="3498850" cy="2463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763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t>Aims:</a:t>
            </a:r>
            <a:endParaRPr lang="en-GB" sz="6600" b="1" dirty="0"/>
          </a:p>
        </p:txBody>
      </p:sp>
      <p:sp>
        <p:nvSpPr>
          <p:cNvPr id="3" name="Content Placeholder 2"/>
          <p:cNvSpPr>
            <a:spLocks noGrp="1"/>
          </p:cNvSpPr>
          <p:nvPr>
            <p:ph idx="1"/>
          </p:nvPr>
        </p:nvSpPr>
        <p:spPr/>
        <p:txBody>
          <a:bodyPr>
            <a:normAutofit/>
          </a:bodyPr>
          <a:lstStyle/>
          <a:p>
            <a:r>
              <a:rPr lang="en-GB" sz="6000" dirty="0" smtClean="0"/>
              <a:t>SATs</a:t>
            </a:r>
          </a:p>
          <a:p>
            <a:r>
              <a:rPr lang="en-GB" sz="6000" dirty="0" smtClean="0"/>
              <a:t>Key dates for the diary</a:t>
            </a:r>
            <a:endParaRPr lang="en-GB" sz="6000" dirty="0"/>
          </a:p>
        </p:txBody>
      </p:sp>
    </p:spTree>
    <p:extLst>
      <p:ext uri="{BB962C8B-B14F-4D97-AF65-F5344CB8AC3E}">
        <p14:creationId xmlns:p14="http://schemas.microsoft.com/office/powerpoint/2010/main" val="8224274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dirty="0" smtClean="0"/>
              <a:t>Any questions?</a:t>
            </a:r>
            <a:endParaRPr lang="en-GB" sz="6000" b="1" dirty="0"/>
          </a:p>
        </p:txBody>
      </p:sp>
      <p:pic>
        <p:nvPicPr>
          <p:cNvPr id="5122" name="Picture 2" descr="https://i.kinja-img.com/gawker-media/image/upload/s--afygzOV---/c_fill,fl_progressive,g_north,h_358,q_80,w_636/ihsllhptnnm4vb7wuvg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87" y="1862137"/>
            <a:ext cx="7464425" cy="420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99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100" y="406400"/>
            <a:ext cx="11671300" cy="6197600"/>
          </a:xfrm>
        </p:spPr>
        <p:txBody>
          <a:bodyPr>
            <a:normAutofit/>
          </a:bodyPr>
          <a:lstStyle/>
          <a:p>
            <a:pPr marL="0" indent="0" fontAlgn="base">
              <a:buNone/>
            </a:pPr>
            <a:r>
              <a:rPr lang="en-GB" sz="3200" dirty="0"/>
              <a:t>In the summer term of </a:t>
            </a:r>
            <a:r>
              <a:rPr lang="en-GB" sz="3200" dirty="0" smtClean="0"/>
              <a:t>2018, </a:t>
            </a:r>
            <a:r>
              <a:rPr lang="en-GB" sz="3200" dirty="0"/>
              <a:t>children in Year 2 and Year 6 will be the </a:t>
            </a:r>
            <a:r>
              <a:rPr lang="en-GB" sz="3200" dirty="0" smtClean="0"/>
              <a:t>third</a:t>
            </a:r>
            <a:r>
              <a:rPr lang="en-GB" sz="3200" dirty="0" smtClean="0"/>
              <a:t> </a:t>
            </a:r>
            <a:r>
              <a:rPr lang="en-GB" sz="3200" dirty="0" smtClean="0"/>
              <a:t>year group to sit the ‘new curriculum’ SATs </a:t>
            </a:r>
            <a:r>
              <a:rPr lang="en-GB" sz="3200" dirty="0"/>
              <a:t>papers. These tests in English and maths will reflect the new national curriculum, and are intended to be more rigorous. </a:t>
            </a:r>
            <a:r>
              <a:rPr lang="en-GB" sz="3200" dirty="0" smtClean="0"/>
              <a:t>At </a:t>
            </a:r>
            <a:r>
              <a:rPr lang="en-GB" sz="3200" dirty="0"/>
              <a:t>the end of Year 6, children will sit tests in:</a:t>
            </a:r>
          </a:p>
          <a:p>
            <a:pPr lvl="1" fontAlgn="base"/>
            <a:r>
              <a:rPr lang="en-GB" sz="3200" dirty="0"/>
              <a:t>Reading </a:t>
            </a:r>
          </a:p>
          <a:p>
            <a:pPr lvl="1" fontAlgn="base"/>
            <a:r>
              <a:rPr lang="en-GB" sz="3200" dirty="0"/>
              <a:t>Maths </a:t>
            </a:r>
          </a:p>
          <a:p>
            <a:pPr lvl="1" fontAlgn="base"/>
            <a:r>
              <a:rPr lang="en-GB" sz="3200" dirty="0"/>
              <a:t>Spelling, punctuation and grammar</a:t>
            </a:r>
          </a:p>
          <a:p>
            <a:pPr fontAlgn="base"/>
            <a:r>
              <a:rPr lang="en-GB" sz="3200" dirty="0"/>
              <a:t>These tests will be </a:t>
            </a:r>
            <a:r>
              <a:rPr lang="en-GB" sz="3200" dirty="0" smtClean="0"/>
              <a:t>marked </a:t>
            </a:r>
            <a:r>
              <a:rPr lang="en-GB" sz="3200" dirty="0"/>
              <a:t>externally, and the results will be used to measure your child's progress and the school's performance. Your child’s marks will be used in conjunction with teacher assessment to give a broader picture of their attainment.</a:t>
            </a:r>
          </a:p>
          <a:p>
            <a:endParaRPr lang="en-GB" dirty="0"/>
          </a:p>
        </p:txBody>
      </p:sp>
    </p:spTree>
    <p:extLst>
      <p:ext uri="{BB962C8B-B14F-4D97-AF65-F5344CB8AC3E}">
        <p14:creationId xmlns:p14="http://schemas.microsoft.com/office/powerpoint/2010/main" val="296729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515600" cy="1325563"/>
          </a:xfrm>
        </p:spPr>
        <p:txBody>
          <a:bodyPr>
            <a:normAutofit/>
          </a:bodyPr>
          <a:lstStyle/>
          <a:p>
            <a:pPr algn="ctr"/>
            <a:r>
              <a:rPr lang="en-GB" sz="6000" b="1" dirty="0" smtClean="0"/>
              <a:t>SATs week 2018</a:t>
            </a:r>
            <a:endParaRPr lang="en-GB" sz="6000" b="1" dirty="0"/>
          </a:p>
        </p:txBody>
      </p:sp>
      <p:pic>
        <p:nvPicPr>
          <p:cNvPr id="3" name="Picture 2"/>
          <p:cNvPicPr>
            <a:picLocks noChangeAspect="1"/>
          </p:cNvPicPr>
          <p:nvPr/>
        </p:nvPicPr>
        <p:blipFill>
          <a:blip r:embed="rId2"/>
          <a:stretch>
            <a:fillRect/>
          </a:stretch>
        </p:blipFill>
        <p:spPr>
          <a:xfrm>
            <a:off x="510500" y="1400962"/>
            <a:ext cx="11353673" cy="4387442"/>
          </a:xfrm>
          <a:prstGeom prst="rect">
            <a:avLst/>
          </a:prstGeom>
        </p:spPr>
      </p:pic>
    </p:spTree>
    <p:extLst>
      <p:ext uri="{BB962C8B-B14F-4D97-AF65-F5344CB8AC3E}">
        <p14:creationId xmlns:p14="http://schemas.microsoft.com/office/powerpoint/2010/main" val="195516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14325"/>
            <a:ext cx="10858500" cy="1325563"/>
          </a:xfrm>
        </p:spPr>
        <p:txBody>
          <a:bodyPr>
            <a:normAutofit fontScale="90000"/>
          </a:bodyPr>
          <a:lstStyle/>
          <a:p>
            <a:pPr algn="ctr"/>
            <a:r>
              <a:rPr lang="en-GB" dirty="0" smtClean="0"/>
              <a:t>Key Stage 2 grammar, punctuation and spelling test</a:t>
            </a:r>
            <a:br>
              <a:rPr lang="en-GB" dirty="0" smtClean="0"/>
            </a:br>
            <a:endParaRPr lang="en-GB" dirty="0"/>
          </a:p>
        </p:txBody>
      </p:sp>
      <p:sp>
        <p:nvSpPr>
          <p:cNvPr id="3" name="Content Placeholder 2"/>
          <p:cNvSpPr>
            <a:spLocks noGrp="1"/>
          </p:cNvSpPr>
          <p:nvPr>
            <p:ph idx="1"/>
          </p:nvPr>
        </p:nvSpPr>
        <p:spPr>
          <a:xfrm>
            <a:off x="304800" y="1279524"/>
            <a:ext cx="11658600" cy="5260975"/>
          </a:xfrm>
        </p:spPr>
        <p:txBody>
          <a:bodyPr>
            <a:normAutofit/>
          </a:bodyPr>
          <a:lstStyle/>
          <a:p>
            <a:pPr fontAlgn="base"/>
            <a:r>
              <a:rPr lang="en-GB" sz="3200" dirty="0" smtClean="0"/>
              <a:t>The </a:t>
            </a:r>
            <a:r>
              <a:rPr lang="en-GB" sz="3200" dirty="0"/>
              <a:t>grammar, punctuation and spelling test will consist of two parts: a </a:t>
            </a:r>
            <a:r>
              <a:rPr lang="en-GB" sz="3200" b="1" dirty="0"/>
              <a:t>grammar and punctuation paper</a:t>
            </a:r>
            <a:r>
              <a:rPr lang="en-GB" sz="3200" dirty="0"/>
              <a:t> requiring short answers, lasting 45 </a:t>
            </a:r>
            <a:r>
              <a:rPr lang="en-GB" sz="3200" dirty="0" smtClean="0"/>
              <a:t>minutes (total of 50 marks), </a:t>
            </a:r>
            <a:r>
              <a:rPr lang="en-GB" sz="3200" dirty="0"/>
              <a:t>and an </a:t>
            </a:r>
            <a:r>
              <a:rPr lang="en-GB" sz="3200" b="1" dirty="0"/>
              <a:t>aural spelling test of 20 </a:t>
            </a:r>
            <a:r>
              <a:rPr lang="en-GB" sz="3200" b="1" dirty="0" smtClean="0"/>
              <a:t>words </a:t>
            </a:r>
            <a:r>
              <a:rPr lang="en-GB" sz="3200" dirty="0" smtClean="0"/>
              <a:t>(total of 20 marks), </a:t>
            </a:r>
            <a:r>
              <a:rPr lang="en-GB" sz="3200" dirty="0"/>
              <a:t>lasting around 15 minutes.</a:t>
            </a:r>
          </a:p>
          <a:p>
            <a:pPr fontAlgn="base"/>
            <a:r>
              <a:rPr lang="en-GB" sz="3200" dirty="0"/>
              <a:t>The grammar and punctuation test will include two sub-types of questions:</a:t>
            </a:r>
          </a:p>
          <a:p>
            <a:pPr lvl="1" fontAlgn="base"/>
            <a:r>
              <a:rPr lang="en-GB" sz="3200" b="1" dirty="0"/>
              <a:t>Selected response</a:t>
            </a:r>
            <a:r>
              <a:rPr lang="en-GB" sz="3200" dirty="0"/>
              <a:t>, e.g. ‘Identify the adjectives in the sentence below’ </a:t>
            </a:r>
          </a:p>
          <a:p>
            <a:pPr lvl="1" fontAlgn="base"/>
            <a:r>
              <a:rPr lang="en-GB" sz="3200" b="1" dirty="0"/>
              <a:t>Constructed response</a:t>
            </a:r>
            <a:r>
              <a:rPr lang="en-GB" sz="3200" dirty="0"/>
              <a:t>, e.g. ‘Correct/complete/rewrite the sentence below,’ or, ‘The sentence below has an apostrophe missing. Explain why it needs an apostrophe.’ </a:t>
            </a:r>
          </a:p>
          <a:p>
            <a:endParaRPr lang="en-GB" dirty="0"/>
          </a:p>
        </p:txBody>
      </p:sp>
    </p:spTree>
    <p:extLst>
      <p:ext uri="{BB962C8B-B14F-4D97-AF65-F5344CB8AC3E}">
        <p14:creationId xmlns:p14="http://schemas.microsoft.com/office/powerpoint/2010/main" val="293348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Stage 2 Reading</a:t>
            </a:r>
            <a:br>
              <a:rPr lang="en-GB" dirty="0" smtClean="0"/>
            </a:br>
            <a:endParaRPr lang="en-GB" dirty="0"/>
          </a:p>
        </p:txBody>
      </p:sp>
      <p:sp>
        <p:nvSpPr>
          <p:cNvPr id="3" name="Content Placeholder 2"/>
          <p:cNvSpPr>
            <a:spLocks noGrp="1"/>
          </p:cNvSpPr>
          <p:nvPr>
            <p:ph idx="1"/>
          </p:nvPr>
        </p:nvSpPr>
        <p:spPr>
          <a:xfrm>
            <a:off x="381000" y="1241424"/>
            <a:ext cx="11620500" cy="5362575"/>
          </a:xfrm>
        </p:spPr>
        <p:txBody>
          <a:bodyPr>
            <a:normAutofit/>
          </a:bodyPr>
          <a:lstStyle/>
          <a:p>
            <a:pPr fontAlgn="base"/>
            <a:r>
              <a:rPr lang="en-GB" dirty="0" smtClean="0"/>
              <a:t>The </a:t>
            </a:r>
            <a:r>
              <a:rPr lang="en-GB" dirty="0"/>
              <a:t>reading test will </a:t>
            </a:r>
            <a:r>
              <a:rPr lang="en-GB" dirty="0" smtClean="0"/>
              <a:t>be </a:t>
            </a:r>
            <a:r>
              <a:rPr lang="en-GB" dirty="0"/>
              <a:t>a single paper with questions based on one 800-word text and two passages of 300 words. </a:t>
            </a:r>
            <a:r>
              <a:rPr lang="en-GB" b="1" dirty="0"/>
              <a:t>Your child will have one hour, including reading time, to complete the test.</a:t>
            </a:r>
            <a:endParaRPr lang="en-GB" dirty="0"/>
          </a:p>
          <a:p>
            <a:pPr fontAlgn="base"/>
            <a:r>
              <a:rPr lang="en-GB" dirty="0"/>
              <a:t>There will be a selection of question types, including:</a:t>
            </a:r>
          </a:p>
          <a:p>
            <a:pPr lvl="1" fontAlgn="base"/>
            <a:r>
              <a:rPr lang="en-GB" b="1" dirty="0" smtClean="0"/>
              <a:t>Ranking/ordering (often summarising)</a:t>
            </a:r>
            <a:r>
              <a:rPr lang="en-GB" dirty="0" smtClean="0"/>
              <a:t>, </a:t>
            </a:r>
            <a:r>
              <a:rPr lang="en-GB" dirty="0"/>
              <a:t>e.g. ‘Number the events below to show the order in which they happen in the story’ </a:t>
            </a:r>
          </a:p>
          <a:p>
            <a:pPr lvl="1" fontAlgn="base"/>
            <a:r>
              <a:rPr lang="en-GB" b="1" dirty="0" smtClean="0"/>
              <a:t>Find </a:t>
            </a:r>
            <a:r>
              <a:rPr lang="en-GB" b="1" dirty="0"/>
              <a:t>and </a:t>
            </a:r>
            <a:r>
              <a:rPr lang="en-GB" b="1" dirty="0" smtClean="0"/>
              <a:t>copy (often linked to word meaning)</a:t>
            </a:r>
            <a:r>
              <a:rPr lang="en-GB" dirty="0" smtClean="0"/>
              <a:t>, </a:t>
            </a:r>
            <a:r>
              <a:rPr lang="en-GB" dirty="0"/>
              <a:t>e.g. ‘Find and copy one word that suggests what the weather is like in the story’ </a:t>
            </a:r>
          </a:p>
          <a:p>
            <a:pPr lvl="1" fontAlgn="base"/>
            <a:r>
              <a:rPr lang="en-GB" b="1" dirty="0"/>
              <a:t>Short constructed </a:t>
            </a:r>
            <a:r>
              <a:rPr lang="en-GB" b="1" dirty="0" smtClean="0"/>
              <a:t>response (fact retrieval)</a:t>
            </a:r>
            <a:r>
              <a:rPr lang="en-GB" dirty="0" smtClean="0"/>
              <a:t>, </a:t>
            </a:r>
            <a:r>
              <a:rPr lang="en-GB" dirty="0"/>
              <a:t>e.g. ‘What does the bear eat?’ </a:t>
            </a:r>
          </a:p>
          <a:p>
            <a:pPr lvl="1" fontAlgn="base"/>
            <a:r>
              <a:rPr lang="en-GB" b="1" dirty="0"/>
              <a:t>Open-ended </a:t>
            </a:r>
            <a:r>
              <a:rPr lang="en-GB" b="1" dirty="0" smtClean="0"/>
              <a:t>response (inference, prediction and comparison-style questions)</a:t>
            </a:r>
            <a:r>
              <a:rPr lang="en-GB" dirty="0" smtClean="0"/>
              <a:t>, </a:t>
            </a:r>
            <a:r>
              <a:rPr lang="en-GB" dirty="0"/>
              <a:t>e.g. ‘Look at the sentence that begins </a:t>
            </a:r>
            <a:r>
              <a:rPr lang="en-GB" i="1" dirty="0"/>
              <a:t>Once upon a time</a:t>
            </a:r>
            <a:r>
              <a:rPr lang="en-GB" dirty="0"/>
              <a:t>. How does the writer increase the tension throughout this paragraph? Explain fully, referring to the text in your answer.’ </a:t>
            </a:r>
          </a:p>
          <a:p>
            <a:endParaRPr lang="en-GB" dirty="0"/>
          </a:p>
        </p:txBody>
      </p:sp>
    </p:spTree>
    <p:extLst>
      <p:ext uri="{BB962C8B-B14F-4D97-AF65-F5344CB8AC3E}">
        <p14:creationId xmlns:p14="http://schemas.microsoft.com/office/powerpoint/2010/main" val="392812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1875"/>
          </a:xfrm>
        </p:spPr>
        <p:txBody>
          <a:bodyPr>
            <a:normAutofit fontScale="90000"/>
          </a:bodyPr>
          <a:lstStyle/>
          <a:p>
            <a:r>
              <a:rPr lang="en-GB" dirty="0" smtClean="0"/>
              <a:t>Key Stage 2 maths</a:t>
            </a:r>
            <a:br>
              <a:rPr lang="en-GB" dirty="0" smtClean="0"/>
            </a:br>
            <a:endParaRPr lang="en-GB" dirty="0"/>
          </a:p>
        </p:txBody>
      </p:sp>
      <p:sp>
        <p:nvSpPr>
          <p:cNvPr id="3" name="Content Placeholder 2"/>
          <p:cNvSpPr>
            <a:spLocks noGrp="1"/>
          </p:cNvSpPr>
          <p:nvPr>
            <p:ph idx="1"/>
          </p:nvPr>
        </p:nvSpPr>
        <p:spPr>
          <a:xfrm>
            <a:off x="406400" y="1127124"/>
            <a:ext cx="11518900" cy="5489575"/>
          </a:xfrm>
        </p:spPr>
        <p:txBody>
          <a:bodyPr>
            <a:normAutofit lnSpcReduction="10000"/>
          </a:bodyPr>
          <a:lstStyle/>
          <a:p>
            <a:pPr fontAlgn="base"/>
            <a:r>
              <a:rPr lang="en-GB" dirty="0" smtClean="0"/>
              <a:t>Children </a:t>
            </a:r>
            <a:r>
              <a:rPr lang="en-GB" dirty="0"/>
              <a:t>will sit three papers in maths:</a:t>
            </a:r>
          </a:p>
          <a:p>
            <a:pPr lvl="1" fontAlgn="base"/>
            <a:r>
              <a:rPr lang="en-GB" dirty="0"/>
              <a:t>Paper 1: </a:t>
            </a:r>
            <a:r>
              <a:rPr lang="en-GB" b="1" dirty="0"/>
              <a:t>arithmetic</a:t>
            </a:r>
            <a:r>
              <a:rPr lang="en-GB" dirty="0"/>
              <a:t>, 30 minutes (written</a:t>
            </a:r>
            <a:r>
              <a:rPr lang="en-GB" dirty="0" smtClean="0"/>
              <a:t>) (40 marks)</a:t>
            </a:r>
            <a:endParaRPr lang="en-GB" dirty="0"/>
          </a:p>
          <a:p>
            <a:pPr lvl="1" fontAlgn="base"/>
            <a:r>
              <a:rPr lang="en-GB" dirty="0"/>
              <a:t>Papers 2 and 3: </a:t>
            </a:r>
            <a:r>
              <a:rPr lang="en-GB" b="1" dirty="0"/>
              <a:t>mathematical fluency, solving problems and reasoning</a:t>
            </a:r>
            <a:r>
              <a:rPr lang="en-GB" dirty="0"/>
              <a:t>, 40 minutes per paper </a:t>
            </a:r>
            <a:r>
              <a:rPr lang="en-GB" dirty="0" smtClean="0"/>
              <a:t>(total of 70 marks – 35 marks per paper)</a:t>
            </a:r>
            <a:endParaRPr lang="en-GB" dirty="0"/>
          </a:p>
          <a:p>
            <a:pPr fontAlgn="base"/>
            <a:r>
              <a:rPr lang="en-GB" dirty="0"/>
              <a:t>Paper 1 will consist of fixed response questions, where children have to give the correct answer to calculations, including long multiplication and division. </a:t>
            </a:r>
            <a:endParaRPr lang="en-GB" dirty="0" smtClean="0"/>
          </a:p>
          <a:p>
            <a:pPr fontAlgn="base"/>
            <a:r>
              <a:rPr lang="en-GB" dirty="0" smtClean="0"/>
              <a:t>Papers </a:t>
            </a:r>
            <a:r>
              <a:rPr lang="en-GB" dirty="0"/>
              <a:t>2 and 3 will involve a number of question types, including:</a:t>
            </a:r>
          </a:p>
          <a:p>
            <a:pPr lvl="1" fontAlgn="base"/>
            <a:r>
              <a:rPr lang="en-GB" dirty="0"/>
              <a:t>Multiple choice </a:t>
            </a:r>
          </a:p>
          <a:p>
            <a:pPr lvl="1" fontAlgn="base"/>
            <a:r>
              <a:rPr lang="en-GB" dirty="0"/>
              <a:t>True or false </a:t>
            </a:r>
          </a:p>
          <a:p>
            <a:pPr lvl="1" fontAlgn="base"/>
            <a:r>
              <a:rPr lang="en-GB" dirty="0"/>
              <a:t>Constrained questions, e.g. giving the answer to a calculation, drawing a shape or completing a table or chart </a:t>
            </a:r>
          </a:p>
          <a:p>
            <a:pPr lvl="1" fontAlgn="base"/>
            <a:r>
              <a:rPr lang="en-GB" dirty="0"/>
              <a:t>Less constrained questions, where children will have to explain their approach for solving a problem.</a:t>
            </a:r>
          </a:p>
          <a:p>
            <a:endParaRPr lang="en-GB" dirty="0"/>
          </a:p>
        </p:txBody>
      </p:sp>
    </p:spTree>
    <p:extLst>
      <p:ext uri="{BB962C8B-B14F-4D97-AF65-F5344CB8AC3E}">
        <p14:creationId xmlns:p14="http://schemas.microsoft.com/office/powerpoint/2010/main" val="283643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will Key Stage 2 SATs be marked?</a:t>
            </a:r>
            <a:br>
              <a:rPr lang="en-GB" dirty="0" smtClean="0"/>
            </a:br>
            <a:endParaRPr lang="en-GB" dirty="0"/>
          </a:p>
        </p:txBody>
      </p:sp>
      <p:sp>
        <p:nvSpPr>
          <p:cNvPr id="3" name="Content Placeholder 2"/>
          <p:cNvSpPr>
            <a:spLocks noGrp="1"/>
          </p:cNvSpPr>
          <p:nvPr>
            <p:ph idx="1"/>
          </p:nvPr>
        </p:nvSpPr>
        <p:spPr>
          <a:xfrm>
            <a:off x="679450" y="1690688"/>
            <a:ext cx="10833100" cy="4767263"/>
          </a:xfrm>
        </p:spPr>
        <p:txBody>
          <a:bodyPr>
            <a:normAutofit/>
          </a:bodyPr>
          <a:lstStyle/>
          <a:p>
            <a:pPr marL="0" indent="0" fontAlgn="base">
              <a:buNone/>
            </a:pPr>
            <a:r>
              <a:rPr lang="en-GB" sz="3600" dirty="0" smtClean="0"/>
              <a:t>The </a:t>
            </a:r>
            <a:r>
              <a:rPr lang="en-GB" sz="3600" dirty="0"/>
              <a:t>old system of national curriculum levels is now no longer used, after the department of education abolished it in Summer 2015. Instead, children will be given standardised scores. </a:t>
            </a:r>
            <a:endParaRPr lang="en-GB" sz="3600" dirty="0" smtClean="0"/>
          </a:p>
          <a:p>
            <a:pPr marL="0" indent="0" fontAlgn="base">
              <a:buNone/>
            </a:pPr>
            <a:r>
              <a:rPr lang="en-GB" sz="3600" b="1" dirty="0"/>
              <a:t> </a:t>
            </a:r>
            <a:endParaRPr lang="en-GB" sz="3600" b="1" dirty="0" smtClean="0"/>
          </a:p>
          <a:p>
            <a:pPr marL="0" indent="0">
              <a:buNone/>
            </a:pPr>
            <a:endParaRPr lang="en-GB" dirty="0"/>
          </a:p>
        </p:txBody>
      </p:sp>
    </p:spTree>
    <p:extLst>
      <p:ext uri="{BB962C8B-B14F-4D97-AF65-F5344CB8AC3E}">
        <p14:creationId xmlns:p14="http://schemas.microsoft.com/office/powerpoint/2010/main" val="330873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223837"/>
            <a:ext cx="10515600" cy="601663"/>
          </a:xfrm>
        </p:spPr>
        <p:txBody>
          <a:bodyPr>
            <a:normAutofit fontScale="90000"/>
          </a:bodyPr>
          <a:lstStyle/>
          <a:p>
            <a:r>
              <a:rPr lang="en-GB" dirty="0" smtClean="0"/>
              <a:t>Raw and scaled scores</a:t>
            </a:r>
            <a:endParaRPr lang="en-GB" dirty="0"/>
          </a:p>
        </p:txBody>
      </p:sp>
      <p:sp>
        <p:nvSpPr>
          <p:cNvPr id="3" name="Content Placeholder 2"/>
          <p:cNvSpPr>
            <a:spLocks noGrp="1"/>
          </p:cNvSpPr>
          <p:nvPr>
            <p:ph idx="1"/>
          </p:nvPr>
        </p:nvSpPr>
        <p:spPr>
          <a:xfrm>
            <a:off x="114300" y="977900"/>
            <a:ext cx="11836400" cy="5651500"/>
          </a:xfrm>
        </p:spPr>
        <p:txBody>
          <a:bodyPr>
            <a:normAutofit fontScale="92500" lnSpcReduction="10000"/>
          </a:bodyPr>
          <a:lstStyle/>
          <a:p>
            <a:r>
              <a:rPr lang="en-GB" b="1" dirty="0" smtClean="0"/>
              <a:t>Raw scores </a:t>
            </a:r>
            <a:r>
              <a:rPr lang="en-GB" dirty="0" smtClean="0"/>
              <a:t>are the score they get (out of 40 or 50) for the tests</a:t>
            </a:r>
          </a:p>
          <a:p>
            <a:r>
              <a:rPr lang="en-GB" b="1" dirty="0" smtClean="0"/>
              <a:t>Scaled </a:t>
            </a:r>
            <a:r>
              <a:rPr lang="en-GB" b="1" dirty="0"/>
              <a:t>scores </a:t>
            </a:r>
            <a:r>
              <a:rPr lang="en-GB" dirty="0"/>
              <a:t>are used all over the </a:t>
            </a:r>
            <a:r>
              <a:rPr lang="en-GB" dirty="0" smtClean="0"/>
              <a:t>country. </a:t>
            </a:r>
            <a:r>
              <a:rPr lang="en-GB" dirty="0"/>
              <a:t>They help test results to be reported consistently from one year to the next. </a:t>
            </a:r>
            <a:endParaRPr lang="en-GB" dirty="0" smtClean="0"/>
          </a:p>
          <a:p>
            <a:r>
              <a:rPr lang="en-GB" dirty="0"/>
              <a:t>For example, on our </a:t>
            </a:r>
            <a:r>
              <a:rPr lang="en-GB" dirty="0" smtClean="0"/>
              <a:t>scale, </a:t>
            </a:r>
            <a:r>
              <a:rPr lang="en-GB" b="1" u="sng" dirty="0"/>
              <a:t>100 will always represent the ‘national standard’. </a:t>
            </a:r>
            <a:r>
              <a:rPr lang="en-GB" dirty="0"/>
              <a:t>However, due to the small differences in difficulty between tests, the ‘raw score’ (</a:t>
            </a:r>
            <a:r>
              <a:rPr lang="en-GB" dirty="0" err="1"/>
              <a:t>ie</a:t>
            </a:r>
            <a:r>
              <a:rPr lang="en-GB" dirty="0"/>
              <a:t> the total number of correct responses) that </a:t>
            </a:r>
            <a:r>
              <a:rPr lang="en-GB" dirty="0" smtClean="0"/>
              <a:t>equates </a:t>
            </a:r>
            <a:r>
              <a:rPr lang="en-GB" dirty="0"/>
              <a:t>to 100 might be different (though similar) each year</a:t>
            </a:r>
            <a:r>
              <a:rPr lang="en-GB" dirty="0" smtClean="0"/>
              <a:t>.</a:t>
            </a:r>
          </a:p>
          <a:p>
            <a:r>
              <a:rPr lang="en-GB" dirty="0"/>
              <a:t>A pupil’s scaled score will be based on their raw score. The raw score is the total number of marks a pupil receives in a test, based on the number of questions they answered correctly. The pupil’s raw score will be translated into a scaled score using a conversion table. A pupil who achieves the national standard will have demonstrated sufficient knowledge in the areas assessed by the tests. This will mean that they are well placed to succeed in the next phase of their education</a:t>
            </a:r>
            <a:r>
              <a:rPr lang="en-GB" dirty="0" smtClean="0"/>
              <a:t>.</a:t>
            </a:r>
          </a:p>
          <a:p>
            <a:r>
              <a:rPr lang="en-GB" dirty="0" smtClean="0"/>
              <a:t>You will be given your child’s scaled score, alongside the average for their school, the local area and nationally.</a:t>
            </a:r>
            <a:endParaRPr lang="en-GB" dirty="0"/>
          </a:p>
        </p:txBody>
      </p:sp>
    </p:spTree>
    <p:extLst>
      <p:ext uri="{BB962C8B-B14F-4D97-AF65-F5344CB8AC3E}">
        <p14:creationId xmlns:p14="http://schemas.microsoft.com/office/powerpoint/2010/main" val="163481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659</Words>
  <Application>Microsoft Office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Year 6 Parents’ meeting 2018</vt:lpstr>
      <vt:lpstr>Aims:</vt:lpstr>
      <vt:lpstr>PowerPoint Presentation</vt:lpstr>
      <vt:lpstr>SATs week 2018</vt:lpstr>
      <vt:lpstr>Key Stage 2 grammar, punctuation and spelling test </vt:lpstr>
      <vt:lpstr>Key Stage 2 Reading </vt:lpstr>
      <vt:lpstr>Key Stage 2 maths </vt:lpstr>
      <vt:lpstr>How will Key Stage 2 SATs be marked? </vt:lpstr>
      <vt:lpstr>Raw and scaled scores</vt:lpstr>
      <vt:lpstr>PowerPoint Presentation</vt:lpstr>
      <vt:lpstr>PowerPoint Presentation</vt:lpstr>
      <vt:lpstr>PowerPoint Presentation</vt:lpstr>
      <vt:lpstr>SATs breakfast</vt:lpstr>
      <vt:lpstr>Mock SATs week – W/C Monday 26th March</vt:lpstr>
      <vt:lpstr>What can you do to help?</vt:lpstr>
      <vt:lpstr>Dates for the diary… </vt:lpstr>
      <vt:lpstr>Year 6 disco – Tuesday 17th July 2017 6:00pm - 7:30pm  We will be asking families for a donation of £3 and ‘party food and drinks’ and then for a couple of volunteers to help run the disco (sorting out the food and drink, helping to tidy up etc!). A letter will go home in the summer term.</vt:lpstr>
      <vt:lpstr>Yearbook – please send in your photos for your child’s year book page. This can be individual photos (old and current – no more than 5!) and group photos with friends (including old class pictures!).   Please email your photos to info@darell.richmond.sch.uk with the Subject: Year 6 Yearbook photos.  The deadline is the Easter holidays.   </vt:lpstr>
      <vt:lpstr>Year 6 production</vt:lpstr>
      <vt:lpstr>Any questions?</vt:lpstr>
    </vt:vector>
  </TitlesOfParts>
  <Company>Authorised 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Parents’ meeting 2016</dc:title>
  <dc:creator>Sarah Millener</dc:creator>
  <cp:lastModifiedBy>Sarah Millener</cp:lastModifiedBy>
  <cp:revision>39</cp:revision>
  <dcterms:created xsi:type="dcterms:W3CDTF">2016-02-23T13:23:45Z</dcterms:created>
  <dcterms:modified xsi:type="dcterms:W3CDTF">2018-03-19T08:27:15Z</dcterms:modified>
</cp:coreProperties>
</file>